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487" r:id="rId1"/>
  </p:sldMasterIdLst>
  <p:notesMasterIdLst>
    <p:notesMasterId r:id="rId51"/>
  </p:notesMasterIdLst>
  <p:handoutMasterIdLst>
    <p:handoutMasterId r:id="rId52"/>
  </p:handoutMasterIdLst>
  <p:sldIdLst>
    <p:sldId id="256" r:id="rId2"/>
    <p:sldId id="289" r:id="rId3"/>
    <p:sldId id="333" r:id="rId4"/>
    <p:sldId id="288" r:id="rId5"/>
    <p:sldId id="282" r:id="rId6"/>
    <p:sldId id="283" r:id="rId7"/>
    <p:sldId id="316" r:id="rId8"/>
    <p:sldId id="293" r:id="rId9"/>
    <p:sldId id="285" r:id="rId10"/>
    <p:sldId id="286" r:id="rId11"/>
    <p:sldId id="269" r:id="rId12"/>
    <p:sldId id="270" r:id="rId13"/>
    <p:sldId id="274" r:id="rId14"/>
    <p:sldId id="332" r:id="rId15"/>
    <p:sldId id="296" r:id="rId16"/>
    <p:sldId id="295" r:id="rId17"/>
    <p:sldId id="312" r:id="rId18"/>
    <p:sldId id="279" r:id="rId19"/>
    <p:sldId id="323" r:id="rId20"/>
    <p:sldId id="334" r:id="rId21"/>
    <p:sldId id="276" r:id="rId22"/>
    <p:sldId id="325" r:id="rId23"/>
    <p:sldId id="326" r:id="rId24"/>
    <p:sldId id="321" r:id="rId25"/>
    <p:sldId id="324" r:id="rId26"/>
    <p:sldId id="318" r:id="rId27"/>
    <p:sldId id="319" r:id="rId28"/>
    <p:sldId id="275" r:id="rId29"/>
    <p:sldId id="311" r:id="rId30"/>
    <p:sldId id="313" r:id="rId31"/>
    <p:sldId id="327" r:id="rId32"/>
    <p:sldId id="314" r:id="rId33"/>
    <p:sldId id="331" r:id="rId34"/>
    <p:sldId id="328" r:id="rId35"/>
    <p:sldId id="298" r:id="rId36"/>
    <p:sldId id="290" r:id="rId37"/>
    <p:sldId id="299" r:id="rId38"/>
    <p:sldId id="300" r:id="rId39"/>
    <p:sldId id="301" r:id="rId40"/>
    <p:sldId id="317" r:id="rId41"/>
    <p:sldId id="302" r:id="rId42"/>
    <p:sldId id="335" r:id="rId43"/>
    <p:sldId id="310" r:id="rId44"/>
    <p:sldId id="304" r:id="rId45"/>
    <p:sldId id="273" r:id="rId46"/>
    <p:sldId id="294" r:id="rId47"/>
    <p:sldId id="291" r:id="rId48"/>
    <p:sldId id="292" r:id="rId49"/>
    <p:sldId id="280" r:id="rId50"/>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296">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99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250" autoAdjust="0"/>
    <p:restoredTop sz="80952" autoAdjust="0"/>
  </p:normalViewPr>
  <p:slideViewPr>
    <p:cSldViewPr>
      <p:cViewPr varScale="1">
        <p:scale>
          <a:sx n="73" d="100"/>
          <a:sy n="73" d="100"/>
        </p:scale>
        <p:origin x="210" y="60"/>
      </p:cViewPr>
      <p:guideLst>
        <p:guide orient="horz" pos="1296"/>
        <p:guide pos="2880"/>
      </p:guideLst>
    </p:cSldViewPr>
  </p:slideViewPr>
  <p:notesTextViewPr>
    <p:cViewPr>
      <p:scale>
        <a:sx n="1" d="1"/>
        <a:sy n="1" d="1"/>
      </p:scale>
      <p:origin x="0" y="0"/>
    </p:cViewPr>
  </p:notesTextViewPr>
  <p:sorterViewPr>
    <p:cViewPr varScale="1">
      <p:scale>
        <a:sx n="100" d="100"/>
        <a:sy n="100" d="100"/>
      </p:scale>
      <p:origin x="0" y="-12270"/>
    </p:cViewPr>
  </p:sorterViewPr>
  <p:notesViewPr>
    <p:cSldViewPr>
      <p:cViewPr varScale="1">
        <p:scale>
          <a:sx n="87" d="100"/>
          <a:sy n="87" d="100"/>
        </p:scale>
        <p:origin x="-2196" y="-84"/>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lvl1pPr>
          </a:lstStyle>
          <a:p>
            <a:pPr>
              <a:defRPr/>
            </a:pPr>
            <a:endParaRPr lang="en-US" altLang="en-US" dirty="0">
              <a:cs typeface="Calibri" panose="020F050202020403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vl1pPr>
          </a:lstStyle>
          <a:p>
            <a:pPr>
              <a:defRPr/>
            </a:pPr>
            <a:endParaRPr lang="en-US" altLang="en-US" dirty="0">
              <a:cs typeface="Calibri" panose="020F050202020403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lvl1pPr>
          </a:lstStyle>
          <a:p>
            <a:pPr>
              <a:defRPr/>
            </a:pPr>
            <a:endParaRPr lang="en-US" altLang="en-US" dirty="0">
              <a:cs typeface="Calibri" panose="020F0502020204030204" pitchFamily="34" charset="0"/>
            </a:endParaRP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F38D2C32-40AA-4291-92F4-18E1CB89C791}"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extLst>
      <p:ext uri="{BB962C8B-B14F-4D97-AF65-F5344CB8AC3E}">
        <p14:creationId xmlns:p14="http://schemas.microsoft.com/office/powerpoint/2010/main" val="207600195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31520" y="160021"/>
            <a:ext cx="2926080" cy="383381"/>
          </a:xfrm>
          <a:prstGeom prst="rect">
            <a:avLst/>
          </a:prstGeom>
        </p:spPr>
        <p:txBody>
          <a:bodyPr vert="horz" wrap="square" lIns="96661" tIns="48331" rIns="96661" bIns="48331" numCol="1" anchor="t" anchorCtr="0" compatLnSpc="1">
            <a:prstTxWarp prst="textNoShape">
              <a:avLst/>
            </a:prstTxWarp>
          </a:bodyPr>
          <a:lstStyle>
            <a:lvl1pPr eaLnBrk="1" hangingPunct="1">
              <a:defRPr sz="1500" b="1">
                <a:cs typeface="Calibri" panose="020F0502020204030204" pitchFamily="34" charset="0"/>
              </a:defRPr>
            </a:lvl1pPr>
          </a:lstStyle>
          <a:p>
            <a:pPr>
              <a:defRPr/>
            </a:pPr>
            <a:endParaRPr lang="en-US" altLang="en-US" dirty="0"/>
          </a:p>
        </p:txBody>
      </p:sp>
      <p:sp>
        <p:nvSpPr>
          <p:cNvPr id="3" name="Date Placeholder 2"/>
          <p:cNvSpPr>
            <a:spLocks noGrp="1"/>
          </p:cNvSpPr>
          <p:nvPr>
            <p:ph type="dt" idx="1"/>
          </p:nvPr>
        </p:nvSpPr>
        <p:spPr>
          <a:xfrm>
            <a:off x="4632960" y="160021"/>
            <a:ext cx="1950720" cy="383381"/>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Calibri" panose="020F050202020403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smtClean="0"/>
              <a:t>Click to edit Master text styles</a:t>
            </a:r>
          </a:p>
          <a:p>
            <a:pPr lvl="1"/>
            <a:r>
              <a:rPr lang="en-US" noProof="0" dirty="0" smtClean="0"/>
              <a:t>Second level</a:t>
            </a:r>
          </a:p>
          <a:p>
            <a:pPr lvl="2"/>
            <a:r>
              <a:rPr lang="en-US" noProof="0" dirty="0" smtClean="0"/>
              <a:t>Third level</a:t>
            </a:r>
          </a:p>
        </p:txBody>
      </p:sp>
      <p:sp>
        <p:nvSpPr>
          <p:cNvPr id="6" name="Footer Placeholder 5"/>
          <p:cNvSpPr>
            <a:spLocks noGrp="1"/>
          </p:cNvSpPr>
          <p:nvPr>
            <p:ph type="ftr" sz="quarter" idx="4"/>
          </p:nvPr>
        </p:nvSpPr>
        <p:spPr>
          <a:xfrm>
            <a:off x="731520" y="9041130"/>
            <a:ext cx="2926080" cy="288370"/>
          </a:xfrm>
          <a:prstGeom prst="rect">
            <a:avLst/>
          </a:prstGeom>
        </p:spPr>
        <p:txBody>
          <a:bodyPr vert="horz" wrap="square" lIns="96661" tIns="48331" rIns="96661" bIns="48331" numCol="1" anchor="b" anchorCtr="0" compatLnSpc="1">
            <a:prstTxWarp prst="textNoShape">
              <a:avLst/>
            </a:prstTxWarp>
          </a:bodyPr>
          <a:lstStyle>
            <a:lvl1pPr eaLnBrk="1" hangingPunct="1">
              <a:defRPr sz="1300">
                <a:cs typeface="Calibri" panose="020F0502020204030204" pitchFamily="34" charset="0"/>
              </a:defRPr>
            </a:lvl1pPr>
          </a:lstStyle>
          <a:p>
            <a:pPr>
              <a:defRPr/>
            </a:pPr>
            <a:endParaRPr lang="en-US" altLang="en-US" dirty="0"/>
          </a:p>
        </p:txBody>
      </p:sp>
      <p:sp>
        <p:nvSpPr>
          <p:cNvPr id="7" name="Slide Number Placeholder 6"/>
          <p:cNvSpPr>
            <a:spLocks noGrp="1"/>
          </p:cNvSpPr>
          <p:nvPr>
            <p:ph type="sldNum" sz="quarter" idx="5"/>
          </p:nvPr>
        </p:nvSpPr>
        <p:spPr>
          <a:xfrm>
            <a:off x="4731174" y="9099471"/>
            <a:ext cx="1852507" cy="286703"/>
          </a:xfrm>
          <a:prstGeom prst="rect">
            <a:avLst/>
          </a:prstGeom>
        </p:spPr>
        <p:txBody>
          <a:bodyPr vert="horz" wrap="square" lIns="96661" tIns="48331" rIns="96661" bIns="48331" numCol="1" anchor="b" anchorCtr="0" compatLnSpc="1">
            <a:prstTxWarp prst="textNoShape">
              <a:avLst/>
            </a:prstTxWarp>
          </a:bodyPr>
          <a:lstStyle>
            <a:lvl1pPr algn="r" eaLnBrk="1" hangingPunct="1">
              <a:defRPr sz="1500">
                <a:cs typeface="Calibri" panose="020F0502020204030204" pitchFamily="34" charset="0"/>
              </a:defRPr>
            </a:lvl1pPr>
          </a:lstStyle>
          <a:p>
            <a:pPr>
              <a:defRPr/>
            </a:pPr>
            <a:fld id="{1F96D11F-3E71-43AC-99F9-A3AAEA945F0C}" type="slidenum">
              <a:rPr lang="en-US" altLang="en-US" smtClean="0"/>
              <a:pPr>
                <a:defRPr/>
              </a:pPr>
              <a:t>‹#›</a:t>
            </a:fld>
            <a:endParaRPr lang="en-US" altLang="en-US" dirty="0"/>
          </a:p>
        </p:txBody>
      </p:sp>
    </p:spTree>
    <p:extLst>
      <p:ext uri="{BB962C8B-B14F-4D97-AF65-F5344CB8AC3E}">
        <p14:creationId xmlns:p14="http://schemas.microsoft.com/office/powerpoint/2010/main" val="3706219536"/>
      </p:ext>
    </p:extLst>
  </p:cSld>
  <p:clrMap bg1="lt1" tx1="dk1" bg2="lt2" tx2="dk2" accent1="accent1" accent2="accent2" accent3="accent3" accent4="accent4" accent5="accent5" accent6="accent6" hlink="hlink" folHlink="folHlink"/>
  <p:hf hdr="0" ftr="0"/>
  <p:notesStyle>
    <a:lvl1pPr marL="169863" indent="-169863" algn="l" rtl="0" eaLnBrk="0" fontAlgn="base" hangingPunct="0">
      <a:spcBef>
        <a:spcPct val="30000"/>
      </a:spcBef>
      <a:spcAft>
        <a:spcPct val="0"/>
      </a:spcAft>
      <a:buClr>
        <a:schemeClr val="accent2"/>
      </a:buClr>
      <a:buSzPct val="95000"/>
      <a:buFont typeface="Calibri" panose="020F0502020204030204" pitchFamily="34" charset="0"/>
      <a:buChar char="●"/>
      <a:defRPr sz="1400" kern="1200">
        <a:solidFill>
          <a:schemeClr val="tx1"/>
        </a:solidFill>
        <a:latin typeface="+mn-lt"/>
        <a:ea typeface="+mn-ea"/>
        <a:cs typeface="+mn-cs"/>
      </a:defRPr>
    </a:lvl1pPr>
    <a:lvl2pPr marL="404813" indent="-169863" algn="l" rtl="0" eaLnBrk="0" fontAlgn="base" hangingPunct="0">
      <a:spcBef>
        <a:spcPct val="30000"/>
      </a:spcBef>
      <a:spcAft>
        <a:spcPct val="0"/>
      </a:spcAft>
      <a:buClr>
        <a:srgbClr val="009900"/>
      </a:buClr>
      <a:buSzPct val="70000"/>
      <a:buFont typeface="Wingdings" panose="05000000000000000000" pitchFamily="2" charset="2"/>
      <a:buChar char="n"/>
      <a:defRPr sz="1400" kern="1200">
        <a:solidFill>
          <a:schemeClr val="tx1"/>
        </a:solidFill>
        <a:latin typeface="+mn-lt"/>
        <a:ea typeface="+mn-ea"/>
        <a:cs typeface="+mn-cs"/>
      </a:defRPr>
    </a:lvl2pPr>
    <a:lvl3pPr marL="574675" indent="-169863" algn="l" rtl="0" eaLnBrk="0" fontAlgn="base" hangingPunct="0">
      <a:spcBef>
        <a:spcPct val="30000"/>
      </a:spcBef>
      <a:spcAft>
        <a:spcPct val="0"/>
      </a:spcAft>
      <a:buClr>
        <a:srgbClr val="0070C0"/>
      </a:buClr>
      <a:buSzPct val="70000"/>
      <a:buFont typeface="Wingdings" panose="05000000000000000000" pitchFamily="2" charset="2"/>
      <a:buChar char="®"/>
      <a:defRPr sz="14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Form 1040 – Lines 57-63</a:t>
            </a:r>
          </a:p>
          <a:p>
            <a:pPr eaLnBrk="1" hangingPunct="1">
              <a:spcBef>
                <a:spcPct val="0"/>
              </a:spcBef>
            </a:pPr>
            <a:r>
              <a:rPr lang="en-US" altLang="en-US" smtClean="0"/>
              <a:t>Pub 17 – Chapters 6,10,17, 30</a:t>
            </a:r>
          </a:p>
          <a:p>
            <a:pPr eaLnBrk="1" hangingPunct="1">
              <a:spcBef>
                <a:spcPct val="0"/>
              </a:spcBef>
            </a:pPr>
            <a:endParaRPr lang="en-US" alt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D0EEFBA9-D3EC-47BB-A23A-1FC11DDD068F}" type="slidenum">
              <a:rPr lang="en-US" altLang="en-US" smtClean="0"/>
              <a:pPr>
                <a:spcBef>
                  <a:spcPct val="0"/>
                </a:spcBef>
                <a:buClrTx/>
                <a:buSzTx/>
                <a:buFontTx/>
                <a:buNone/>
              </a:pPr>
              <a:t>1</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479818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Put 17 Chapter 6</a:t>
            </a:r>
          </a:p>
          <a:p>
            <a:pPr eaLnBrk="1" hangingPunct="1">
              <a:spcBef>
                <a:spcPct val="0"/>
              </a:spcBef>
            </a:pPr>
            <a:r>
              <a:rPr lang="en-US" altLang="en-US" smtClean="0"/>
              <a:t>Additional Tip Income info in 09 Business Income slides</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507B71F-8811-44B5-8070-F38AC6378728}" type="slidenum">
              <a:rPr lang="en-US" altLang="en-US" smtClean="0"/>
              <a:pPr>
                <a:spcBef>
                  <a:spcPct val="0"/>
                </a:spcBef>
                <a:buClrTx/>
                <a:buSzTx/>
                <a:buFontTx/>
                <a:buNone/>
              </a:pPr>
              <a:t>11</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42626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723B6EAE-7BC5-4C09-94AD-7A9D0DCBDE68}" type="slidenum">
              <a:rPr lang="en-US" altLang="en-US" smtClean="0"/>
              <a:pPr>
                <a:spcBef>
                  <a:spcPct val="0"/>
                </a:spcBef>
                <a:buClrTx/>
                <a:buSzTx/>
                <a:buFontTx/>
                <a:buNone/>
              </a:pPr>
              <a:t>12</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686468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02CB01E5-6C2C-40B3-8999-60E0A8BB4B9B}" type="slidenum">
              <a:rPr lang="en-US" altLang="en-US" smtClean="0"/>
              <a:pPr>
                <a:spcBef>
                  <a:spcPct val="0"/>
                </a:spcBef>
                <a:buClrTx/>
                <a:buSzTx/>
                <a:buFontTx/>
                <a:buNone/>
              </a:pPr>
              <a:t>13</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413969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96D11F-3E71-43AC-99F9-A3AAEA945F0C}" type="slidenum">
              <a:rPr lang="en-US" altLang="en-US" smtClean="0"/>
              <a:pPr>
                <a:defRPr/>
              </a:pPr>
              <a:t>14</a:t>
            </a:fld>
            <a:endParaRPr lang="en-US" altLang="en-US"/>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26103789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BC35D4FE-E9FB-4264-8135-6C3D67D5A59F}" type="slidenum">
              <a:rPr lang="en-US" altLang="en-US" smtClean="0"/>
              <a:pPr>
                <a:spcBef>
                  <a:spcPct val="0"/>
                </a:spcBef>
                <a:buClrTx/>
                <a:buSzTx/>
                <a:buFontTx/>
                <a:buNone/>
              </a:pPr>
              <a:t>15</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4199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CFB1DF1-9695-4486-A89C-DC96B5AE6CBA}" type="slidenum">
              <a:rPr lang="en-US" altLang="en-US" smtClean="0"/>
              <a:pPr>
                <a:spcBef>
                  <a:spcPct val="0"/>
                </a:spcBef>
                <a:buClrTx/>
                <a:buSzTx/>
                <a:buFontTx/>
                <a:buNone/>
              </a:pPr>
              <a:t>16</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665915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Form 1040 – Lines 57-63</a:t>
            </a:r>
          </a:p>
          <a:p>
            <a:pPr eaLnBrk="1" hangingPunct="1">
              <a:spcBef>
                <a:spcPct val="0"/>
              </a:spcBef>
            </a:pPr>
            <a:r>
              <a:rPr lang="en-US" altLang="en-US" smtClean="0"/>
              <a:t>Pub 4012 – Tab H</a:t>
            </a:r>
          </a:p>
          <a:p>
            <a:pPr eaLnBrk="1" hangingPunct="1">
              <a:spcBef>
                <a:spcPct val="0"/>
              </a:spcBef>
            </a:pPr>
            <a:r>
              <a:rPr lang="en-US" altLang="en-US" smtClean="0"/>
              <a:t>Pub 17 – Chapters 6,10,17</a:t>
            </a:r>
          </a:p>
          <a:p>
            <a:pPr eaLnBrk="1" hangingPunct="1">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035B647-A46D-450B-934C-3A3E591795AA}" type="slidenum">
              <a:rPr lang="en-US" altLang="en-US" smtClean="0"/>
              <a:pPr>
                <a:spcBef>
                  <a:spcPct val="0"/>
                </a:spcBef>
                <a:buClrTx/>
                <a:buSzTx/>
                <a:buFontTx/>
                <a:buNone/>
              </a:pPr>
              <a:t>17</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91818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If client has not taken </a:t>
            </a:r>
            <a:r>
              <a:rPr lang="en-US" altLang="en-US" b="1" smtClean="0"/>
              <a:t>RMD,</a:t>
            </a:r>
            <a:r>
              <a:rPr lang="en-US" altLang="en-US" smtClean="0"/>
              <a:t> they must correct the problem by taking out the missed amount</a:t>
            </a:r>
          </a:p>
          <a:p>
            <a:pPr lvl="1"/>
            <a:r>
              <a:rPr lang="en-US" altLang="en-US" smtClean="0"/>
              <a:t>Results in two distributions in the year of correction</a:t>
            </a:r>
          </a:p>
          <a:p>
            <a:pPr lvl="1"/>
            <a:r>
              <a:rPr lang="en-US" altLang="en-US" smtClean="0"/>
              <a:t>IRS will generally waive the penalty if taxpayer has corrected the situation and puts forth a reasonable excuse</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BCAACB09-244D-49D3-8358-0418C7EA5454}" type="slidenum">
              <a:rPr lang="en-US" altLang="en-US" smtClean="0"/>
              <a:pPr>
                <a:spcBef>
                  <a:spcPct val="0"/>
                </a:spcBef>
                <a:buClrTx/>
                <a:buSzTx/>
                <a:buFontTx/>
                <a:buNone/>
              </a:pPr>
              <a:t>18</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845709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Excess contributions </a:t>
            </a:r>
            <a:r>
              <a:rPr lang="en-US" altLang="en-US" smtClean="0"/>
              <a:t>can either be withdrawn, including earnings thereon</a:t>
            </a:r>
          </a:p>
          <a:p>
            <a:pPr lvl="1"/>
            <a:r>
              <a:rPr lang="en-US" altLang="en-US" smtClean="0"/>
              <a:t>Or can be “used up” by not making an otherwise allowable contribution to the IRA</a:t>
            </a:r>
          </a:p>
          <a:p>
            <a:pPr lvl="1"/>
            <a:r>
              <a:rPr lang="en-US" altLang="en-US" smtClean="0"/>
              <a:t>Applies to Traditional IRA and Roth IRA separately</a:t>
            </a:r>
          </a:p>
          <a:p>
            <a:r>
              <a:rPr lang="en-US" altLang="en-US" smtClean="0"/>
              <a:t>6% applies to traditional IRAs, Roth IRAs, education savings accounts and medical savings accounts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17379328-B90F-431A-866D-C9568E875128}" type="slidenum">
              <a:rPr lang="en-US" altLang="en-US" smtClean="0"/>
              <a:pPr>
                <a:spcBef>
                  <a:spcPct val="0"/>
                </a:spcBef>
                <a:buClrTx/>
                <a:buSzTx/>
                <a:buFontTx/>
                <a:buNone/>
              </a:pPr>
              <a:t>19</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41381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96D11F-3E71-43AC-99F9-A3AAEA945F0C}" type="slidenum">
              <a:rPr lang="en-US" altLang="en-US" smtClean="0"/>
              <a:pPr>
                <a:defRPr/>
              </a:pPr>
              <a:t>20</a:t>
            </a:fld>
            <a:endParaRPr lang="en-US" altLang="en-US"/>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4289736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B4E8CF9A-8998-4C9F-936F-AAEC476E2999}" type="slidenum">
              <a:rPr lang="en-US" altLang="en-US" smtClean="0"/>
              <a:pPr>
                <a:spcBef>
                  <a:spcPct val="0"/>
                </a:spcBef>
                <a:buClrTx/>
                <a:buSzTx/>
                <a:buFontTx/>
                <a:buNone/>
              </a:pPr>
              <a:t>2</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3941051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Pub 17 Chapters 10 and 17</a:t>
            </a:r>
          </a:p>
          <a:p>
            <a:pPr eaLnBrk="1" hangingPunct="1">
              <a:spcBef>
                <a:spcPct val="0"/>
              </a:spcBef>
            </a:pPr>
            <a:r>
              <a:rPr lang="en-US" altLang="en-US" smtClean="0"/>
              <a:t>Form 1040 line 59</a:t>
            </a:r>
          </a:p>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503F3AB6-542F-415D-BDB8-C23CBF62C6F4}" type="slidenum">
              <a:rPr lang="en-US" altLang="en-US" smtClean="0"/>
              <a:pPr>
                <a:spcBef>
                  <a:spcPct val="0"/>
                </a:spcBef>
                <a:buClrTx/>
                <a:buSzTx/>
                <a:buFontTx/>
                <a:buNone/>
              </a:pPr>
              <a:t>21</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6069453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Even if medical or education expenses are used here, they can also be used as deductions or towards credits.</a:t>
            </a:r>
          </a:p>
          <a:p>
            <a:pPr eaLnBrk="1" hangingPunct="1">
              <a:spcBef>
                <a:spcPct val="0"/>
              </a:spcBef>
            </a:pPr>
            <a:r>
              <a:rPr lang="en-US" altLang="en-US" smtClean="0"/>
              <a:t>Note: The distribution can be taken for any reason, but if the taxpayer has incurred the medical expenses during the tax year, s/he can claim the exception(s). The funds are fungible so taking the distribution to replace the roof in May and then having medical in October means the taxpayer can qualify for the exception.</a:t>
            </a:r>
          </a:p>
          <a:p>
            <a:pPr eaLnBrk="1" hangingPunct="1">
              <a:spcBef>
                <a:spcPct val="0"/>
              </a:spcBef>
            </a:pPr>
            <a:endParaRPr lang="en-US" altLang="en-US" smtClean="0"/>
          </a:p>
          <a:p>
            <a:pPr eaLnBrk="1" hangingPunct="1">
              <a:spcBef>
                <a:spcPct val="0"/>
              </a:spcBef>
              <a:buFont typeface="Calibri" panose="020F0502020204030204" pitchFamily="34" charset="0"/>
              <a:buNone/>
            </a:pPr>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095FCDA0-F6C2-48F8-A2BE-6C7C9D22B313}" type="slidenum">
              <a:rPr lang="en-US" altLang="en-US" smtClean="0"/>
              <a:pPr>
                <a:spcBef>
                  <a:spcPct val="0"/>
                </a:spcBef>
                <a:buClrTx/>
                <a:buSzTx/>
                <a:buFontTx/>
                <a:buNone/>
              </a:pPr>
              <a:t>22</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47674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Includes distributions incorrectly coded as 1, J or S in box 7 of 1099-R</a:t>
            </a:r>
          </a:p>
          <a:p>
            <a:pPr eaLnBrk="1" hangingPunct="1">
              <a:spcBef>
                <a:spcPct val="0"/>
              </a:spcBef>
            </a:pPr>
            <a:r>
              <a:rPr lang="en-US" altLang="en-US" smtClean="0"/>
              <a:t>See 5329 instructions or Pub 17 for further information</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8671569-4B96-4D47-A144-8DFCDCB53FEF}" type="slidenum">
              <a:rPr lang="en-US" altLang="en-US" smtClean="0"/>
              <a:pPr>
                <a:spcBef>
                  <a:spcPct val="0"/>
                </a:spcBef>
                <a:buClrTx/>
                <a:buSzTx/>
                <a:buFontTx/>
                <a:buNone/>
              </a:pPr>
              <a:t>23</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6600718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Even if health insurance or education expenses are used here, they can also be used as deductions or towards credits.</a:t>
            </a:r>
          </a:p>
          <a:p>
            <a:pPr eaLnBrk="1" hangingPunct="1">
              <a:spcBef>
                <a:spcPct val="0"/>
              </a:spcBef>
            </a:pPr>
            <a:r>
              <a:rPr lang="en-US" altLang="en-US" smtClean="0"/>
              <a:t>Generally, if you had no interest in a main home within 2 years of the date of acquisition for the home you are using, then you qualify as a first time home buyer.</a:t>
            </a:r>
          </a:p>
          <a:p>
            <a:pPr eaLnBrk="1" hangingPunct="1">
              <a:spcBef>
                <a:spcPct val="0"/>
              </a:spcBef>
            </a:pPr>
            <a:r>
              <a:rPr lang="en-US" altLang="en-US" smtClean="0"/>
              <a:t>Note: The distribution can be taken for any reason, but if the taxpayer has incurred the health insurance or education expenses during the tax year, s/he can claim the exception(s). The funds are fungible so taking the distribution to replace the roof in May and then having medical in October means the taxpayer can qualify for the exception.</a:t>
            </a:r>
          </a:p>
          <a:p>
            <a:pPr eaLnBrk="1" hangingPunct="1">
              <a:spcBef>
                <a:spcPct val="0"/>
              </a:spcBef>
              <a:buFont typeface="Calibri" panose="020F0502020204030204" pitchFamily="34" charset="0"/>
              <a:buNone/>
            </a:pPr>
            <a:endParaRPr lang="en-US" altLang="en-US" smtClean="0"/>
          </a:p>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BEBFD9B-011C-427D-9662-5A125D9A67CB}" type="slidenum">
              <a:rPr lang="en-US" altLang="en-US" smtClean="0"/>
              <a:pPr>
                <a:spcBef>
                  <a:spcPct val="0"/>
                </a:spcBef>
                <a:buClrTx/>
                <a:buSzTx/>
                <a:buFontTx/>
                <a:buNone/>
              </a:pPr>
              <a:t>24</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031885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1939F940-B616-4B72-B20D-65E472621981}" type="slidenum">
              <a:rPr lang="en-US" altLang="en-US" smtClean="0"/>
              <a:pPr>
                <a:spcBef>
                  <a:spcPct val="0"/>
                </a:spcBef>
                <a:buClrTx/>
                <a:buSzTx/>
                <a:buFontTx/>
                <a:buNone/>
              </a:pPr>
              <a:t>25</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864193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D39BB68A-8B1E-42B1-BE41-7DAFB72AAD35}" type="slidenum">
              <a:rPr lang="en-US" altLang="en-US" smtClean="0"/>
              <a:pPr>
                <a:spcBef>
                  <a:spcPct val="0"/>
                </a:spcBef>
                <a:buClrTx/>
                <a:buSzTx/>
                <a:buFontTx/>
                <a:buNone/>
              </a:pPr>
              <a:t>26</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824519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Room and board amount may be limited – refer to Pub 970, Ch 9.</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CD0281E-8899-4DF7-82EB-C463EF7F7CC4}" type="slidenum">
              <a:rPr lang="en-US" altLang="en-US" smtClean="0"/>
              <a:pPr>
                <a:spcBef>
                  <a:spcPct val="0"/>
                </a:spcBef>
                <a:buClrTx/>
                <a:buSzTx/>
                <a:buFontTx/>
                <a:buNone/>
              </a:pPr>
              <a:t>27</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42208536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C0758BD-4008-42D8-BA89-875F6803478D}" type="slidenum">
              <a:rPr lang="en-US" altLang="en-US" smtClean="0"/>
              <a:pPr>
                <a:spcBef>
                  <a:spcPct val="0"/>
                </a:spcBef>
                <a:buClrTx/>
                <a:buSzTx/>
                <a:buFontTx/>
                <a:buNone/>
              </a:pPr>
              <a:t>28</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2640270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Note: Even though the medical expenses are used to offset the early IRA distribution, they can also be used as an itemized deduction on Schedule A</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72C9E3DA-73EC-4C13-BFB6-460BF8F3F6D2}" type="slidenum">
              <a:rPr lang="en-US" altLang="en-US" smtClean="0"/>
              <a:pPr>
                <a:spcBef>
                  <a:spcPct val="0"/>
                </a:spcBef>
                <a:buClrTx/>
                <a:buSzTx/>
                <a:buFontTx/>
                <a:buNone/>
              </a:pPr>
              <a:t>29</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5772108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F6105CE-8058-4890-9AC4-92417C1C2F3D}" type="slidenum">
              <a:rPr lang="en-US" altLang="en-US" smtClean="0"/>
              <a:pPr>
                <a:spcBef>
                  <a:spcPct val="0"/>
                </a:spcBef>
                <a:buClrTx/>
                <a:buSzTx/>
                <a:buFontTx/>
                <a:buNone/>
              </a:pPr>
              <a:t>35</a:t>
            </a:fld>
            <a:endParaRPr lang="en-US" altLang="en-US"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91248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p>
          <a:p>
            <a:pPr eaLnBrk="1" hangingPunct="1">
              <a:spcBef>
                <a:spcPct val="0"/>
              </a:spcBef>
            </a:pPr>
            <a:r>
              <a:rPr lang="en-US" altLang="en-US" smtClean="0"/>
              <a:t>When a person goes to collect social security, his/her benefits may be better if they paid in more into the system</a:t>
            </a:r>
          </a:p>
          <a:p>
            <a:pPr eaLnBrk="1" hangingPunct="1">
              <a:spcBef>
                <a:spcPct val="0"/>
              </a:spcBef>
            </a:pPr>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760447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FTHC could have been claimed</a:t>
            </a:r>
          </a:p>
          <a:p>
            <a:pPr lvl="1"/>
            <a:r>
              <a:rPr lang="en-US" altLang="en-US" smtClean="0"/>
              <a:t>In 2008 – subject to repayment</a:t>
            </a:r>
          </a:p>
          <a:p>
            <a:pPr lvl="1"/>
            <a:r>
              <a:rPr lang="en-US" altLang="en-US" smtClean="0"/>
              <a:t>In 2009 – not subject to repayment and because 36-month test period has passed, will never be repaid</a:t>
            </a:r>
          </a:p>
          <a:p>
            <a:pPr lvl="1"/>
            <a:r>
              <a:rPr lang="en-US" altLang="en-US" smtClean="0"/>
              <a:t>In 2010 – not subject to repayment and because 36-month test period has passed, will never be repaid</a:t>
            </a:r>
          </a:p>
          <a:p>
            <a:pPr lvl="1"/>
            <a:r>
              <a:rPr lang="en-US" altLang="en-US" smtClean="0"/>
              <a:t>In 2011 – limited to certain eligible taxpayers and not subject to repayment and because 36-month test period has passed, will never be repaid</a:t>
            </a:r>
          </a:p>
          <a:p>
            <a:pPr lvl="2"/>
            <a:r>
              <a:rPr lang="en-US" altLang="en-US" smtClean="0"/>
              <a:t>Certain uniformed services or Foreign Service employees of the intelligence community</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42551C3C-B882-49E0-83AF-8FC439CBF437}" type="slidenum">
              <a:rPr lang="en-US" altLang="en-US" smtClean="0"/>
              <a:pPr>
                <a:spcBef>
                  <a:spcPct val="0"/>
                </a:spcBef>
                <a:buClrTx/>
                <a:buSzTx/>
                <a:buFontTx/>
                <a:buNone/>
              </a:pPr>
              <a:t>36</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8202380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5F0F86F9-E772-4CD7-8D78-B9F45AC6B27C}" type="slidenum">
              <a:rPr lang="en-US" altLang="en-US" smtClean="0"/>
              <a:pPr>
                <a:spcBef>
                  <a:spcPct val="0"/>
                </a:spcBef>
                <a:buClrTx/>
                <a:buSzTx/>
                <a:buFontTx/>
                <a:buNone/>
              </a:pPr>
              <a:t>37</a:t>
            </a:fld>
            <a:endParaRPr lang="en-US" alt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Wasn’t really a credit – rather was a 15-year loan</a:t>
            </a:r>
          </a:p>
          <a:p>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3679683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35F4546F-3CE1-429D-8173-9D37998A9AB7}" type="slidenum">
              <a:rPr lang="en-US" altLang="en-US" smtClean="0"/>
              <a:pPr>
                <a:spcBef>
                  <a:spcPct val="0"/>
                </a:spcBef>
                <a:buClrTx/>
                <a:buSzTx/>
                <a:buFontTx/>
                <a:buNone/>
              </a:pPr>
              <a:t>38</a:t>
            </a:fld>
            <a:endParaRPr lang="en-US" alt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383025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While if still main home for borrower(s), can enter repayment directly on 1040 line 59b and Form 5405 is not required, best practice is to not enter anything directly on 1040 if there is a supporting form.</a:t>
            </a: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99DA6424-7297-4A6C-AAF1-5FBEE2076A38}" type="slidenum">
              <a:rPr lang="en-US" altLang="en-US" smtClean="0"/>
              <a:pPr>
                <a:spcBef>
                  <a:spcPct val="0"/>
                </a:spcBef>
                <a:buClrTx/>
                <a:buSzTx/>
                <a:buFontTx/>
                <a:buNone/>
              </a:pPr>
              <a:t>39</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7046722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Line 4 – Total Credit received in 2008</a:t>
            </a:r>
          </a:p>
          <a:p>
            <a:r>
              <a:rPr lang="en-US" altLang="en-US" smtClean="0"/>
              <a:t>Line 5 – Credit repaid in 2010, 2011 , 2012, 2013, and 2014</a:t>
            </a:r>
          </a:p>
          <a:p>
            <a:r>
              <a:rPr lang="en-US" altLang="en-US" smtClean="0"/>
              <a:t>Line 8 – Amount repaying in 2015</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67C6524-9182-4EDF-A4F3-0AEA81DCDD44}" type="slidenum">
              <a:rPr lang="en-US" altLang="en-US" smtClean="0"/>
              <a:pPr>
                <a:spcBef>
                  <a:spcPct val="0"/>
                </a:spcBef>
                <a:buClrTx/>
                <a:buSzTx/>
                <a:buFontTx/>
                <a:buNone/>
              </a:pPr>
              <a:t>40</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2233756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2009 and 2010 credits </a:t>
            </a:r>
          </a:p>
          <a:p>
            <a:pPr lvl="1"/>
            <a:r>
              <a:rPr lang="en-US" altLang="en-US" smtClean="0"/>
              <a:t>Do not have to be paid back if home continued to be main home for next 36 months</a:t>
            </a:r>
          </a:p>
          <a:p>
            <a:pPr lvl="1"/>
            <a:r>
              <a:rPr lang="en-US" altLang="en-US" smtClean="0"/>
              <a:t>2009 FTHC – 36-month test period should have expired in 2012</a:t>
            </a: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C04BB01-1BD9-4C92-894A-0EA3035CB08A}" type="slidenum">
              <a:rPr lang="en-US" altLang="en-US" smtClean="0"/>
              <a:pPr>
                <a:spcBef>
                  <a:spcPct val="0"/>
                </a:spcBef>
                <a:buClrTx/>
                <a:buSzTx/>
                <a:buFontTx/>
                <a:buNone/>
              </a:pPr>
              <a:t>41</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788478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F96D11F-3E71-43AC-99F9-A3AAEA945F0C}" type="slidenum">
              <a:rPr lang="en-US" altLang="en-US" smtClean="0"/>
              <a:pPr>
                <a:defRPr/>
              </a:pPr>
              <a:t>42</a:t>
            </a:fld>
            <a:endParaRPr lang="en-US" altLang="en-US"/>
          </a:p>
        </p:txBody>
      </p:sp>
      <p:sp>
        <p:nvSpPr>
          <p:cNvPr id="5" name="Date Placeholder 4"/>
          <p:cNvSpPr>
            <a:spLocks noGrp="1"/>
          </p:cNvSpPr>
          <p:nvPr>
            <p:ph type="dt" idx="11"/>
          </p:nvPr>
        </p:nvSpPr>
        <p:spPr/>
        <p:txBody>
          <a:bodyPr/>
          <a:lstStyle/>
          <a:p>
            <a:pPr>
              <a:defRPr/>
            </a:pPr>
            <a:endParaRPr lang="en-US" altLang="en-US" dirty="0"/>
          </a:p>
        </p:txBody>
      </p:sp>
    </p:spTree>
    <p:extLst>
      <p:ext uri="{BB962C8B-B14F-4D97-AF65-F5344CB8AC3E}">
        <p14:creationId xmlns:p14="http://schemas.microsoft.com/office/powerpoint/2010/main" val="39473197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866E6493-0105-409D-8186-55A6F09CD19A}" type="slidenum">
              <a:rPr lang="en-US" altLang="en-US" smtClean="0"/>
              <a:pPr>
                <a:spcBef>
                  <a:spcPct val="0"/>
                </a:spcBef>
                <a:buClrTx/>
                <a:buSzTx/>
                <a:buFontTx/>
                <a:buNone/>
              </a:pPr>
              <a:t>43</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0597014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Home is no longer main home</a:t>
            </a:r>
          </a:p>
          <a:p>
            <a:pPr lvl="1"/>
            <a:r>
              <a:rPr lang="en-US" altLang="en-US" smtClean="0"/>
              <a:t>If converted to business or rental</a:t>
            </a:r>
          </a:p>
          <a:p>
            <a:pPr lvl="1"/>
            <a:r>
              <a:rPr lang="en-US" altLang="en-US" smtClean="0"/>
              <a:t>Have a new principal residence</a:t>
            </a:r>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7E3D916-A456-4FC7-8193-D8B3C841F175}" type="slidenum">
              <a:rPr lang="en-US" altLang="en-US" smtClean="0"/>
              <a:pPr>
                <a:spcBef>
                  <a:spcPct val="0"/>
                </a:spcBef>
                <a:buClrTx/>
                <a:buSzTx/>
                <a:buFontTx/>
                <a:buNone/>
              </a:pPr>
              <a:t>44</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5857094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AA5994D-AAFB-48F8-9D74-AC7066A3A293}" type="slidenum">
              <a:rPr lang="en-US" altLang="en-US" smtClean="0"/>
              <a:pPr>
                <a:spcBef>
                  <a:spcPct val="0"/>
                </a:spcBef>
                <a:buClrTx/>
                <a:buSzTx/>
                <a:buFontTx/>
                <a:buNone/>
              </a:pPr>
              <a:t>45</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821753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6F00481-0708-4842-B9C0-09CF00ECE7D6}" type="slidenum">
              <a:rPr lang="en-US" altLang="en-US" smtClean="0"/>
              <a:pPr>
                <a:spcBef>
                  <a:spcPct val="0"/>
                </a:spcBef>
                <a:buClrTx/>
                <a:buSzTx/>
                <a:buFontTx/>
                <a:buNone/>
              </a:pPr>
              <a:t>5</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6560163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82C7A87-F736-4BAE-BBBB-F55537431E11}" type="slidenum">
              <a:rPr lang="en-US" altLang="en-US" smtClean="0"/>
              <a:pPr>
                <a:spcBef>
                  <a:spcPct val="0"/>
                </a:spcBef>
                <a:buClrTx/>
                <a:buSzTx/>
                <a:buFontTx/>
                <a:buNone/>
              </a:pPr>
              <a:t>46</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3521396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E9AD850B-CE64-478D-B096-80F888E3CDB7}" type="slidenum">
              <a:rPr lang="en-US" altLang="en-US" smtClean="0"/>
              <a:pPr>
                <a:spcBef>
                  <a:spcPct val="0"/>
                </a:spcBef>
                <a:buClrTx/>
                <a:buSzTx/>
                <a:buFontTx/>
                <a:buNone/>
              </a:pPr>
              <a:t>47</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9284071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048D16A-F912-4A3F-918D-586A6A52E59D}" type="slidenum">
              <a:rPr lang="en-US" altLang="en-US" smtClean="0"/>
              <a:pPr>
                <a:spcBef>
                  <a:spcPct val="0"/>
                </a:spcBef>
                <a:buClrTx/>
                <a:buSzTx/>
                <a:buFontTx/>
                <a:buNone/>
              </a:pPr>
              <a:t>48</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10636480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049E6646-9237-4F7B-80F3-AC0AA926437D}" type="slidenum">
              <a:rPr lang="en-US" altLang="en-US" sz="1300">
                <a:solidFill>
                  <a:srgbClr val="000000"/>
                </a:solidFill>
                <a:ea typeface="MS PGothic" panose="020B0600070205080204" pitchFamily="34" charset="-128"/>
                <a:cs typeface="Calibri" panose="020F0502020204030204" pitchFamily="34" charset="0"/>
              </a:rPr>
              <a:pPr algn="r" eaLnBrk="1" hangingPunct="1">
                <a:spcBef>
                  <a:spcPct val="0"/>
                </a:spcBef>
                <a:buClrTx/>
                <a:buSzTx/>
                <a:buFontTx/>
                <a:buNone/>
              </a:pPr>
              <a:t>49</a:t>
            </a:fld>
            <a:endParaRPr lang="en-US" altLang="en-US" sz="1300" dirty="0">
              <a:solidFill>
                <a:srgbClr val="000000"/>
              </a:solidFill>
              <a:ea typeface="MS PGothic" panose="020B0600070205080204" pitchFamily="34" charset="-128"/>
              <a:cs typeface="Calibri" panose="020F0502020204030204" pitchFamily="34" charset="0"/>
            </a:endParaRPr>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475228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Temporary reduction in the employee portion of social security lapsed 2012</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663119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smtClean="0"/>
              <a:t>Refer to Form 1040 page 2</a:t>
            </a:r>
          </a:p>
          <a:p>
            <a:pPr eaLnBrk="1" hangingPunct="1">
              <a:spcBef>
                <a:spcPct val="0"/>
              </a:spcBef>
              <a:buFontTx/>
              <a:buChar char="•"/>
            </a:pPr>
            <a:r>
              <a:rPr lang="en-US" altLang="en-US" smtClean="0"/>
              <a:t>Emphasize that there are only payments and refundable credits that offset the self-employment tax</a:t>
            </a:r>
          </a:p>
          <a:p>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94F4B395-18FE-4C1B-A8EA-D5F043978460}" type="slidenum">
              <a:rPr lang="en-US" altLang="en-US" smtClean="0"/>
              <a:pPr>
                <a:spcBef>
                  <a:spcPct val="0"/>
                </a:spcBef>
                <a:buClrTx/>
                <a:buSzTx/>
                <a:buFontTx/>
                <a:buNone/>
              </a:pPr>
              <a:t>7</a:t>
            </a:fld>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119899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1240" indent="-181240" eaLnBrk="1" hangingPunct="1">
              <a:spcBef>
                <a:spcPct val="0"/>
              </a:spcBef>
              <a:buFontTx/>
              <a:buChar char="•"/>
            </a:pPr>
            <a:r>
              <a:rPr lang="en-US" altLang="en-US" b="1" smtClean="0"/>
              <a:t>Effective tax rate is 14.13%</a:t>
            </a:r>
          </a:p>
          <a:p>
            <a:pPr marL="181240" indent="-181240" eaLnBrk="1" hangingPunct="1">
              <a:spcBef>
                <a:spcPct val="0"/>
              </a:spcBef>
              <a:buFontTx/>
              <a:buChar char="•"/>
            </a:pPr>
            <a:r>
              <a:rPr lang="en-US" altLang="en-US" b="1" smtClean="0"/>
              <a:t>This is the calculation reflected on Schedule SE</a:t>
            </a:r>
          </a:p>
          <a:p>
            <a:pPr marL="664546" lvl="1" indent="-181240" eaLnBrk="1" hangingPunct="1">
              <a:spcBef>
                <a:spcPct val="0"/>
              </a:spcBef>
              <a:buFontTx/>
              <a:buChar char="•"/>
            </a:pPr>
            <a:r>
              <a:rPr lang="en-US" altLang="en-US" b="1" smtClean="0"/>
              <a:t>It explains the 92.35% factor used on Sch SE Line 5b</a:t>
            </a:r>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839335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2223335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endParaRPr lang="en-US" altLang="en-US" b="1" dirty="0" smtClean="0"/>
          </a:p>
        </p:txBody>
      </p:sp>
      <p:sp>
        <p:nvSpPr>
          <p:cNvPr id="2" name="Date Placeholder 1"/>
          <p:cNvSpPr>
            <a:spLocks noGrp="1"/>
          </p:cNvSpPr>
          <p:nvPr>
            <p:ph type="dt" idx="10"/>
          </p:nvPr>
        </p:nvSpPr>
        <p:spPr/>
        <p:txBody>
          <a:bodyPr/>
          <a:lstStyle/>
          <a:p>
            <a:pPr>
              <a:defRPr/>
            </a:pPr>
            <a:endParaRPr lang="en-US" altLang="en-US" dirty="0"/>
          </a:p>
        </p:txBody>
      </p:sp>
    </p:spTree>
    <p:extLst>
      <p:ext uri="{BB962C8B-B14F-4D97-AF65-F5344CB8AC3E}">
        <p14:creationId xmlns:p14="http://schemas.microsoft.com/office/powerpoint/2010/main" val="3665004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7596693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dirty="0"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17E0A672-F15B-4C60-B366-13AD04918B41}"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9188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Title 9"/>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2" name="Slide Number Placeholder 11"/>
          <p:cNvSpPr>
            <a:spLocks noGrp="1"/>
          </p:cNvSpPr>
          <p:nvPr>
            <p:ph type="sldNum" sz="quarter" idx="11"/>
          </p:nvPr>
        </p:nvSpPr>
        <p:spPr/>
        <p:txBody>
          <a:bodyPr/>
          <a:lstStyle/>
          <a:p>
            <a:pPr>
              <a:defRPr/>
            </a:pPr>
            <a:fld id="{C51579CC-C84E-4680-956A-9E815F4CA917}" type="slidenum">
              <a:rPr lang="en-US" altLang="en-US" smtClean="0"/>
              <a:pPr>
                <a:defRPr/>
              </a:pPr>
              <a:t>‹#›</a:t>
            </a:fld>
            <a:endParaRPr lang="en-US" altLang="en-US"/>
          </a:p>
        </p:txBody>
      </p:sp>
    </p:spTree>
    <p:extLst>
      <p:ext uri="{BB962C8B-B14F-4D97-AF65-F5344CB8AC3E}">
        <p14:creationId xmlns:p14="http://schemas.microsoft.com/office/powerpoint/2010/main" val="339052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dirty="0" smtClean="0"/>
              <a:t>Edit Master text styles</a:t>
            </a:r>
          </a:p>
          <a:p>
            <a:pPr lvl="1"/>
            <a:r>
              <a:rPr lang="en-US" dirty="0" smtClean="0"/>
              <a:t>Second level</a:t>
            </a:r>
          </a:p>
          <a:p>
            <a:pPr lvl="2"/>
            <a:r>
              <a:rPr lang="en-US" dirty="0"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1" name="Slide Number Placeholder 10"/>
          <p:cNvSpPr>
            <a:spLocks noGrp="1"/>
          </p:cNvSpPr>
          <p:nvPr>
            <p:ph type="sldNum" sz="quarter" idx="11"/>
          </p:nvPr>
        </p:nvSpPr>
        <p:spPr/>
        <p:txBody>
          <a:bodyPr/>
          <a:lstStyle/>
          <a:p>
            <a:pPr>
              <a:defRPr/>
            </a:pPr>
            <a:fld id="{FF5ADDC2-8054-458E-851A-DC9A19F6F32A}"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387897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1FD125B2-A18F-4F7F-BE10-3C7CB76E088C}"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dirty="0" smtClean="0"/>
              <a:t>Click icon to add picture</a:t>
            </a:r>
            <a:endParaRPr lang="en-US" dirty="0"/>
          </a:p>
        </p:txBody>
      </p:sp>
    </p:spTree>
    <p:extLst>
      <p:ext uri="{BB962C8B-B14F-4D97-AF65-F5344CB8AC3E}">
        <p14:creationId xmlns:p14="http://schemas.microsoft.com/office/powerpoint/2010/main" val="3397948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10" name="Slide Number Placeholder 9"/>
          <p:cNvSpPr>
            <a:spLocks noGrp="1"/>
          </p:cNvSpPr>
          <p:nvPr>
            <p:ph type="sldNum" sz="quarter" idx="11"/>
          </p:nvPr>
        </p:nvSpPr>
        <p:spPr/>
        <p:txBody>
          <a:bodyPr/>
          <a:lstStyle/>
          <a:p>
            <a:pPr>
              <a:defRPr/>
            </a:pPr>
            <a:fld id="{1FD125B2-A18F-4F7F-BE10-3C7CB76E088C}"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dirty="0"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dirty="0" smtClean="0"/>
              <a:t>Edit Master text styles</a:t>
            </a:r>
          </a:p>
          <a:p>
            <a:pPr lvl="1"/>
            <a:r>
              <a:rPr lang="en-US" dirty="0" smtClean="0"/>
              <a:t>Second level</a:t>
            </a:r>
          </a:p>
        </p:txBody>
      </p:sp>
    </p:spTree>
    <p:extLst>
      <p:ext uri="{BB962C8B-B14F-4D97-AF65-F5344CB8AC3E}">
        <p14:creationId xmlns:p14="http://schemas.microsoft.com/office/powerpoint/2010/main" val="1935297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BF2576BE-E741-4663-AF2F-087C323DA76A}" type="slidenum">
              <a:rPr lang="en-US" altLang="en-US" smtClean="0"/>
              <a:pPr>
                <a:defRPr/>
              </a:pPr>
              <a:t>‹#›</a:t>
            </a:fld>
            <a:endParaRPr lang="en-US" altLang="en-US"/>
          </a:p>
        </p:txBody>
      </p:sp>
    </p:spTree>
    <p:extLst>
      <p:ext uri="{BB962C8B-B14F-4D97-AF65-F5344CB8AC3E}">
        <p14:creationId xmlns:p14="http://schemas.microsoft.com/office/powerpoint/2010/main" val="207809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dirty="0" smtClean="0"/>
              <a:t>NTTC Training – TY2016</a:t>
            </a:r>
            <a:endParaRPr lang="en-US" dirty="0"/>
          </a:p>
        </p:txBody>
      </p:sp>
      <p:sp>
        <p:nvSpPr>
          <p:cNvPr id="6" name="Slide Number Placeholder 5"/>
          <p:cNvSpPr>
            <a:spLocks noGrp="1"/>
          </p:cNvSpPr>
          <p:nvPr>
            <p:ph type="sldNum" sz="quarter" idx="11"/>
          </p:nvPr>
        </p:nvSpPr>
        <p:spPr/>
        <p:txBody>
          <a:bodyPr/>
          <a:lstStyle/>
          <a:p>
            <a:pPr>
              <a:defRPr/>
            </a:pPr>
            <a:fld id="{85FCE6CD-7F87-4FBC-972D-71B87F9C9438}" type="slidenum">
              <a:rPr lang="en-US" altLang="en-US" smtClean="0"/>
              <a:pPr>
                <a:defRPr/>
              </a:pPr>
              <a:t>‹#›</a:t>
            </a:fld>
            <a:endParaRPr lang="en-US" altLang="en-US"/>
          </a:p>
        </p:txBody>
      </p:sp>
    </p:spTree>
    <p:extLst>
      <p:ext uri="{BB962C8B-B14F-4D97-AF65-F5344CB8AC3E}">
        <p14:creationId xmlns:p14="http://schemas.microsoft.com/office/powerpoint/2010/main" val="3502256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Objec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79"/>
            <a:ext cx="7543800" cy="1074421"/>
          </a:xfrm>
        </p:spPr>
        <p:txBody>
          <a:bodyPr/>
          <a:lstStyle>
            <a:lvl1pPr>
              <a:defRPr/>
            </a:lvl1pPr>
          </a:lstStyle>
          <a:p>
            <a:r>
              <a:rPr lang="en-US" dirty="0" smtClean="0"/>
              <a:t>Click to edit Master title style</a:t>
            </a:r>
            <a:endParaRPr lang="en-US" dirty="0"/>
          </a:p>
        </p:txBody>
      </p:sp>
      <p:sp>
        <p:nvSpPr>
          <p:cNvPr id="9" name="Text Placeholder 8"/>
          <p:cNvSpPr>
            <a:spLocks noGrp="1"/>
          </p:cNvSpPr>
          <p:nvPr>
            <p:ph type="body" sz="quarter" idx="11"/>
          </p:nvPr>
        </p:nvSpPr>
        <p:spPr>
          <a:xfrm>
            <a:off x="914400" y="3962400"/>
            <a:ext cx="7620000" cy="1981200"/>
          </a:xfrm>
        </p:spPr>
        <p:txBody>
          <a:bodyPr/>
          <a:lstStyle>
            <a:lvl1pPr>
              <a:defRPr/>
            </a:lvl1pPr>
            <a:lvl2pPr>
              <a:defRPr/>
            </a:lvl2pPr>
          </a:lstStyle>
          <a:p>
            <a:pPr lvl="0"/>
            <a:r>
              <a:rPr lang="en-US" dirty="0" smtClean="0"/>
              <a:t>Click to edit Master text styles</a:t>
            </a:r>
          </a:p>
          <a:p>
            <a:pPr lvl="1"/>
            <a:r>
              <a:rPr lang="en-US" dirty="0" smtClean="0"/>
              <a:t>Second level</a:t>
            </a:r>
          </a:p>
        </p:txBody>
      </p:sp>
      <p:sp>
        <p:nvSpPr>
          <p:cNvPr id="4" name="Footer Placeholder 2"/>
          <p:cNvSpPr>
            <a:spLocks noGrp="1"/>
          </p:cNvSpPr>
          <p:nvPr>
            <p:ph type="ftr" sz="quarter" idx="12"/>
          </p:nvPr>
        </p:nvSpPr>
        <p:spPr/>
        <p:txBody>
          <a:bodyPr/>
          <a:lstStyle>
            <a:lvl1pPr>
              <a:defRPr/>
            </a:lvl1pPr>
          </a:lstStyle>
          <a:p>
            <a:pPr>
              <a:defRPr/>
            </a:pPr>
            <a:r>
              <a:rPr lang="en-US" dirty="0" smtClean="0"/>
              <a:t>NTTC Training – TY2016</a:t>
            </a:r>
            <a:endParaRPr lang="en-US" dirty="0"/>
          </a:p>
        </p:txBody>
      </p:sp>
      <p:sp>
        <p:nvSpPr>
          <p:cNvPr id="5" name="Slide Number Placeholder 3"/>
          <p:cNvSpPr>
            <a:spLocks noGrp="1"/>
          </p:cNvSpPr>
          <p:nvPr>
            <p:ph type="sldNum" sz="quarter" idx="13"/>
          </p:nvPr>
        </p:nvSpPr>
        <p:spPr/>
        <p:txBody>
          <a:bodyPr/>
          <a:lstStyle>
            <a:lvl1pPr>
              <a:defRPr>
                <a:solidFill>
                  <a:srgbClr val="474B78"/>
                </a:solidFill>
              </a:defRPr>
            </a:lvl1pPr>
          </a:lstStyle>
          <a:p>
            <a:pPr>
              <a:defRPr/>
            </a:pPr>
            <a:fld id="{663ABE63-88D7-4149-9447-0BC8D2A64DCB}" type="slidenum">
              <a:rPr lang="en-US" altLang="en-US"/>
              <a:pPr>
                <a:defRPr/>
              </a:pPr>
              <a:t>‹#›</a:t>
            </a:fld>
            <a:endParaRPr lang="en-US" altLang="en-US"/>
          </a:p>
        </p:txBody>
      </p:sp>
    </p:spTree>
    <p:extLst>
      <p:ext uri="{BB962C8B-B14F-4D97-AF65-F5344CB8AC3E}">
        <p14:creationId xmlns:p14="http://schemas.microsoft.com/office/powerpoint/2010/main" val="3714676684"/>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Calibri" panose="020F0502020204030204" pitchFamily="34" charset="0"/>
              </a:defRPr>
            </a:lvl1pPr>
          </a:lstStyle>
          <a:p>
            <a:pPr>
              <a:defRPr/>
            </a:pPr>
            <a:r>
              <a:rPr lang="en-US" dirty="0" smtClean="0"/>
              <a:t>NTTC Training – TY2016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cs typeface="Calibri" panose="020F0502020204030204" pitchFamily="34" charset="0"/>
              </a:defRPr>
            </a:lvl1pPr>
          </a:lstStyle>
          <a:p>
            <a:pPr>
              <a:defRPr/>
            </a:pPr>
            <a:fld id="{1FD125B2-A18F-4F7F-BE10-3C7CB76E088C}" type="slidenum">
              <a:rPr lang="en-US" altLang="en-US" smtClean="0"/>
              <a:pPr>
                <a:defRPr/>
              </a:pPr>
              <a:t>‹#›</a:t>
            </a:fld>
            <a:endParaRPr lang="en-US" altLang="en-US" dirty="0"/>
          </a:p>
        </p:txBody>
      </p:sp>
      <p:pic>
        <p:nvPicPr>
          <p:cNvPr id="6" name="Picture 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302605908"/>
      </p:ext>
    </p:extLst>
  </p:cSld>
  <p:clrMap bg1="lt1" tx1="dk1" bg2="lt2" tx2="dk2" accent1="accent1" accent2="accent2" accent3="accent3" accent4="accent4" accent5="accent5" accent6="accent6" hlink="hlink" folHlink="folHlink"/>
  <p:sldLayoutIdLst>
    <p:sldLayoutId id="2147484488" r:id="rId1"/>
    <p:sldLayoutId id="2147484489" r:id="rId2"/>
    <p:sldLayoutId id="2147484490" r:id="rId3"/>
    <p:sldLayoutId id="2147484491" r:id="rId4"/>
    <p:sldLayoutId id="2147484492" r:id="rId5"/>
    <p:sldLayoutId id="2147484493" r:id="rId6"/>
    <p:sldLayoutId id="2147484494" r:id="rId7"/>
    <p:sldLayoutId id="2147484495" r:id="rId8"/>
    <p:sldLayoutId id="2147484496" r:id="rId9"/>
  </p:sldLayoutIdLst>
  <p:timing>
    <p:tnLst>
      <p:par>
        <p:cTn id="1" dur="indefinite" restart="never" nodeType="tmRoot"/>
      </p:par>
    </p:tnLst>
  </p:timing>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Calibri" panose="020F050202020403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p15:clr>
            <a:srgbClr val="F26B43"/>
          </p15:clr>
        </p15:guide>
        <p15:guide id="2" pos="384">
          <p15:clr>
            <a:srgbClr val="F26B43"/>
          </p15:clr>
        </p15:guide>
        <p15:guide id="3" orient="horz" pos="105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3" Type="http://schemas.openxmlformats.org/officeDocument/2006/relationships/image" Target="../media/image10.wmf"/><Relationship Id="rId7" Type="http://schemas.microsoft.com/office/2007/relationships/hdphoto" Target="../media/hdphoto4.wdp"/><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6.png"/><Relationship Id="rId5" Type="http://schemas.microsoft.com/office/2007/relationships/hdphoto" Target="../media/hdphoto3.wdp"/><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0.xml"/><Relationship Id="rId1" Type="http://schemas.openxmlformats.org/officeDocument/2006/relationships/slideLayout" Target="../slideLayouts/slideLayout5.xml"/><Relationship Id="rId6" Type="http://schemas.openxmlformats.org/officeDocument/2006/relationships/image" Target="../media/image20.wmf"/><Relationship Id="rId5" Type="http://schemas.openxmlformats.org/officeDocument/2006/relationships/image" Target="../media/image19.png"/><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altLang="en-US" dirty="0" smtClean="0"/>
              <a:t>Other Taxes</a:t>
            </a:r>
          </a:p>
        </p:txBody>
      </p:sp>
      <p:sp>
        <p:nvSpPr>
          <p:cNvPr id="3" name="Subtitle 2"/>
          <p:cNvSpPr>
            <a:spLocks noGrp="1"/>
          </p:cNvSpPr>
          <p:nvPr>
            <p:ph type="subTitle" idx="1"/>
          </p:nvPr>
        </p:nvSpPr>
        <p:spPr/>
        <p:txBody>
          <a:bodyPr/>
          <a:lstStyle/>
          <a:p>
            <a:r>
              <a:rPr lang="en-US" dirty="0" smtClean="0"/>
              <a:t>Pub 4491 – Part 6 – Lesson 28 Pub 4012 – Tab 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Self-employment Taxes</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28683"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BB25D51-2E15-4B45-8287-38925A985DA9}" type="slidenum">
              <a:rPr lang="en-US" altLang="en-US" smtClean="0">
                <a:cs typeface="Calibri" panose="020F0502020204030204" pitchFamily="34" charset="0"/>
              </a:rPr>
              <a:pPr/>
              <a:t>10</a:t>
            </a:fld>
            <a:endParaRPr lang="en-US" altLang="en-US" dirty="0" smtClean="0">
              <a:cs typeface="Calibri" panose="020F0502020204030204" pitchFamily="34" charset="0"/>
            </a:endParaRPr>
          </a:p>
        </p:txBody>
      </p:sp>
      <p:sp>
        <p:nvSpPr>
          <p:cNvPr id="28676" name="Rectangle 3"/>
          <p:cNvSpPr>
            <a:spLocks noGrp="1" noChangeArrowheads="1"/>
          </p:cNvSpPr>
          <p:nvPr>
            <p:ph sz="quarter" idx="12"/>
          </p:nvPr>
        </p:nvSpPr>
        <p:spPr>
          <a:xfrm>
            <a:off x="628650" y="1717427"/>
            <a:ext cx="8134350" cy="4302373"/>
          </a:xfrm>
        </p:spPr>
        <p:txBody>
          <a:bodyPr/>
          <a:lstStyle/>
          <a:p>
            <a:r>
              <a:rPr lang="en-US" altLang="en-US" dirty="0" smtClean="0"/>
              <a:t>Special situation: </a:t>
            </a:r>
          </a:p>
          <a:p>
            <a:r>
              <a:rPr lang="en-US" altLang="en-US" dirty="0" smtClean="0"/>
              <a:t>Notary public </a:t>
            </a:r>
          </a:p>
          <a:p>
            <a:pPr lvl="1"/>
            <a:r>
              <a:rPr lang="en-US" altLang="en-US" sz="3400" dirty="0" smtClean="0"/>
              <a:t>No Self-employment tax</a:t>
            </a:r>
          </a:p>
          <a:p>
            <a:endParaRPr lang="en-US" altLang="en-US" dirty="0" smtClean="0"/>
          </a:p>
        </p:txBody>
      </p:sp>
      <p:sp>
        <p:nvSpPr>
          <p:cNvPr id="28677" name="TextBox 1"/>
          <p:cNvSpPr txBox="1">
            <a:spLocks noChangeArrowheads="1"/>
          </p:cNvSpPr>
          <p:nvPr/>
        </p:nvSpPr>
        <p:spPr bwMode="auto">
          <a:xfrm>
            <a:off x="4191000" y="2304070"/>
            <a:ext cx="5080000" cy="977901"/>
          </a:xfrm>
          <a:prstGeom prst="rect">
            <a:avLst/>
          </a:prstGeom>
          <a:noFill/>
          <a:ln w="1905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r>
              <a:rPr lang="en-US" altLang="en-US" sz="2800" dirty="0">
                <a:solidFill>
                  <a:srgbClr val="0000FF"/>
                </a:solidFill>
                <a:cs typeface="Calibri" panose="020F0502020204030204" pitchFamily="34" charset="0"/>
              </a:rPr>
              <a:t>Input exempt </a:t>
            </a:r>
            <a:r>
              <a:rPr lang="en-US" altLang="en-US" sz="2800" u="sng" dirty="0">
                <a:solidFill>
                  <a:srgbClr val="0000FF"/>
                </a:solidFill>
                <a:cs typeface="Calibri" panose="020F0502020204030204" pitchFamily="34" charset="0"/>
              </a:rPr>
              <a:t>net profit</a:t>
            </a:r>
            <a:r>
              <a:rPr lang="en-US" altLang="en-US" sz="2800" dirty="0">
                <a:solidFill>
                  <a:srgbClr val="0000FF"/>
                </a:solidFill>
                <a:cs typeface="Calibri" panose="020F0502020204030204" pitchFamily="34" charset="0"/>
              </a:rPr>
              <a:t> from notary business on </a:t>
            </a:r>
            <a:r>
              <a:rPr lang="en-US" altLang="en-US" sz="2800" dirty="0" err="1">
                <a:solidFill>
                  <a:srgbClr val="0000FF"/>
                </a:solidFill>
                <a:cs typeface="Calibri" panose="020F0502020204030204" pitchFamily="34" charset="0"/>
              </a:rPr>
              <a:t>Sch</a:t>
            </a:r>
            <a:r>
              <a:rPr lang="en-US" altLang="en-US" sz="2800" dirty="0">
                <a:solidFill>
                  <a:srgbClr val="0000FF"/>
                </a:solidFill>
                <a:cs typeface="Calibri" panose="020F0502020204030204" pitchFamily="34" charset="0"/>
              </a:rPr>
              <a:t> SE </a:t>
            </a:r>
            <a:r>
              <a:rPr lang="en-US" altLang="en-US" sz="2800" dirty="0" smtClean="0">
                <a:solidFill>
                  <a:srgbClr val="0000FF"/>
                </a:solidFill>
                <a:cs typeface="Calibri" panose="020F0502020204030204" pitchFamily="34" charset="0"/>
              </a:rPr>
              <a:t>in TS</a:t>
            </a:r>
            <a:endParaRPr lang="en-US" altLang="en-US" sz="2800" dirty="0">
              <a:solidFill>
                <a:srgbClr val="0000FF"/>
              </a:solidFill>
              <a:cs typeface="Calibri" panose="020F0502020204030204" pitchFamily="34" charset="0"/>
            </a:endParaRPr>
          </a:p>
        </p:txBody>
      </p:sp>
      <p:sp>
        <p:nvSpPr>
          <p:cNvPr id="2" name="5-Point Star 1"/>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28681" name="Picture 4" descr="j030084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9425" y="0"/>
            <a:ext cx="1104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brightnessContrast contrast="-20000"/>
                    </a14:imgEffect>
                  </a14:imgLayer>
                </a14:imgProps>
              </a:ext>
            </a:extLst>
          </a:blip>
          <a:stretch>
            <a:fillRect/>
          </a:stretch>
        </p:blipFill>
        <p:spPr>
          <a:xfrm>
            <a:off x="1264257" y="3868613"/>
            <a:ext cx="6219825" cy="2314575"/>
          </a:xfrm>
          <a:prstGeom prst="rect">
            <a:avLst/>
          </a:prstGeom>
          <a:ln w="31750">
            <a:solidFill>
              <a:srgbClr val="0000FF"/>
            </a:solidFill>
          </a:ln>
        </p:spPr>
      </p:pic>
      <p:sp>
        <p:nvSpPr>
          <p:cNvPr id="10" name="Left Arrow 9"/>
          <p:cNvSpPr/>
          <p:nvPr/>
        </p:nvSpPr>
        <p:spPr>
          <a:xfrm>
            <a:off x="7536942" y="5597801"/>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Income</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32773"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4A14683-1982-4295-AF8E-FB5D9AF3F0BC}" type="slidenum">
              <a:rPr lang="en-US" altLang="en-US" smtClean="0">
                <a:cs typeface="Calibri" panose="020F0502020204030204" pitchFamily="34" charset="0"/>
              </a:rPr>
              <a:pPr/>
              <a:t>11</a:t>
            </a:fld>
            <a:endParaRPr lang="en-US" altLang="en-US" dirty="0" smtClean="0">
              <a:cs typeface="Calibri" panose="020F0502020204030204" pitchFamily="34" charset="0"/>
            </a:endParaRPr>
          </a:p>
        </p:txBody>
      </p:sp>
      <p:sp>
        <p:nvSpPr>
          <p:cNvPr id="32771" name="Content Placeholder 2"/>
          <p:cNvSpPr>
            <a:spLocks noGrp="1"/>
          </p:cNvSpPr>
          <p:nvPr>
            <p:ph sz="quarter" idx="12"/>
          </p:nvPr>
        </p:nvSpPr>
        <p:spPr/>
        <p:txBody>
          <a:bodyPr>
            <a:normAutofit fontScale="85000" lnSpcReduction="20000"/>
          </a:bodyPr>
          <a:lstStyle/>
          <a:p>
            <a:r>
              <a:rPr lang="en-US" altLang="en-US" dirty="0" smtClean="0"/>
              <a:t>Tip income included in W-2 Box 7 already had FICA and Medicare taxes withheld</a:t>
            </a:r>
          </a:p>
          <a:p>
            <a:r>
              <a:rPr lang="en-US" altLang="en-US" dirty="0" smtClean="0"/>
              <a:t>Allocated tips shown in W-2 Box 8 have not</a:t>
            </a:r>
          </a:p>
          <a:p>
            <a:r>
              <a:rPr lang="en-US" altLang="en-US" dirty="0" smtClean="0"/>
              <a:t>TaxSlayer automatically calculates additional FICA and Medicare taxes on Form 4137</a:t>
            </a:r>
          </a:p>
          <a:p>
            <a:endParaRPr lang="en-US" altLang="en-US" dirty="0" smtClean="0"/>
          </a:p>
          <a:p>
            <a:endParaRPr lang="en-US" altLang="en-US" dirty="0" smtClean="0"/>
          </a:p>
          <a:p>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Unreported Tip Income</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34822"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7CA3C59-5080-4DE1-9D19-3D0C78B75930}" type="slidenum">
              <a:rPr lang="en-US" altLang="en-US" smtClean="0">
                <a:cs typeface="Calibri" panose="020F0502020204030204" pitchFamily="34" charset="0"/>
              </a:rPr>
              <a:pPr/>
              <a:t>12</a:t>
            </a:fld>
            <a:endParaRPr lang="en-US" altLang="en-US" dirty="0" smtClean="0">
              <a:cs typeface="Calibri" panose="020F0502020204030204" pitchFamily="34" charset="0"/>
            </a:endParaRPr>
          </a:p>
        </p:txBody>
      </p:sp>
      <p:sp>
        <p:nvSpPr>
          <p:cNvPr id="34819" name="Content Placeholder 2"/>
          <p:cNvSpPr>
            <a:spLocks noGrp="1"/>
          </p:cNvSpPr>
          <p:nvPr>
            <p:ph sz="quarter" idx="12"/>
          </p:nvPr>
        </p:nvSpPr>
        <p:spPr/>
        <p:txBody>
          <a:bodyPr/>
          <a:lstStyle/>
          <a:p>
            <a:r>
              <a:rPr lang="en-US" altLang="en-US" dirty="0" smtClean="0"/>
              <a:t>If employee keeps good records (tip log available free from IRS)</a:t>
            </a:r>
          </a:p>
          <a:p>
            <a:pPr lvl="1"/>
            <a:r>
              <a:rPr lang="en-US" altLang="en-US" dirty="0" smtClean="0"/>
              <a:t>Can enter actual amount of all tips on Form 4137 instead of allocated tip amount</a:t>
            </a:r>
            <a:endParaRPr lang="en-US" altLang="en-US" dirty="0" smtClean="0"/>
          </a:p>
        </p:txBody>
      </p:sp>
      <p:sp>
        <p:nvSpPr>
          <p:cNvPr id="3" name="5-Point Star 2"/>
          <p:cNvSpPr/>
          <p:nvPr/>
        </p:nvSpPr>
        <p:spPr>
          <a:xfrm>
            <a:off x="8041104" y="540544"/>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Unreported Tip Income</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36870"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83F9DAB-5108-4E62-BE30-886617FBE62F}" type="slidenum">
              <a:rPr lang="en-US" altLang="en-US" smtClean="0">
                <a:cs typeface="Calibri" panose="020F0502020204030204" pitchFamily="34" charset="0"/>
              </a:rPr>
              <a:pPr/>
              <a:t>13</a:t>
            </a:fld>
            <a:endParaRPr lang="en-US" altLang="en-US" dirty="0" smtClean="0">
              <a:cs typeface="Calibri" panose="020F0502020204030204" pitchFamily="34" charset="0"/>
            </a:endParaRPr>
          </a:p>
        </p:txBody>
      </p:sp>
      <p:sp>
        <p:nvSpPr>
          <p:cNvPr id="36867" name="Content Placeholder 2"/>
          <p:cNvSpPr>
            <a:spLocks noGrp="1"/>
          </p:cNvSpPr>
          <p:nvPr>
            <p:ph sz="quarter" idx="12"/>
          </p:nvPr>
        </p:nvSpPr>
        <p:spPr/>
        <p:txBody>
          <a:bodyPr/>
          <a:lstStyle/>
          <a:p>
            <a:r>
              <a:rPr lang="en-US" altLang="en-US" dirty="0" smtClean="0"/>
              <a:t>If tips &lt;$20/month were not reported to employer</a:t>
            </a:r>
          </a:p>
          <a:p>
            <a:pPr lvl="1"/>
            <a:r>
              <a:rPr lang="en-US" altLang="en-US" dirty="0" smtClean="0"/>
              <a:t>Presumed included in allocated tips for income tax purposes and </a:t>
            </a:r>
          </a:p>
          <a:p>
            <a:pPr lvl="1"/>
            <a:r>
              <a:rPr lang="en-US" altLang="en-US" dirty="0" smtClean="0"/>
              <a:t>Not subject to social security/ Medicare tax (Form 4137 Line 5)</a:t>
            </a:r>
            <a:endParaRPr lang="en-US" altLang="en-US" dirty="0" smtClean="0"/>
          </a:p>
        </p:txBody>
      </p:sp>
      <p:sp>
        <p:nvSpPr>
          <p:cNvPr id="3" name="5-Point Star 2"/>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2870"/>
            <a:ext cx="7886700" cy="1325563"/>
          </a:xfrm>
        </p:spPr>
        <p:txBody>
          <a:bodyPr>
            <a:normAutofit/>
          </a:bodyPr>
          <a:lstStyle/>
          <a:p>
            <a:r>
              <a:rPr lang="en-US" dirty="0" smtClean="0"/>
              <a:t>Form 4137 in TaxSlayer</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17E0A672-F15B-4C60-B366-13AD04918B41}" type="slidenum">
              <a:rPr lang="en-US" altLang="en-US" smtClean="0"/>
              <a:pPr>
                <a:defRPr/>
              </a:pPr>
              <a:t>14</a:t>
            </a:fld>
            <a:endParaRPr lang="en-US" altLang="en-US"/>
          </a:p>
        </p:txBody>
      </p:sp>
      <p:sp>
        <p:nvSpPr>
          <p:cNvPr id="7" name="Content Placeholder 6"/>
          <p:cNvSpPr>
            <a:spLocks noGrp="1"/>
          </p:cNvSpPr>
          <p:nvPr>
            <p:ph sz="quarter" idx="12"/>
          </p:nvPr>
        </p:nvSpPr>
        <p:spPr>
          <a:xfrm>
            <a:off x="954504" y="1768433"/>
            <a:ext cx="7543800" cy="4251367"/>
          </a:xfrm>
        </p:spPr>
        <p:txBody>
          <a:bodyPr/>
          <a:lstStyle/>
          <a:p>
            <a:r>
              <a:rPr lang="en-US" dirty="0" smtClean="0"/>
              <a:t>Enter unreported tips that were less than $20 per month</a:t>
            </a:r>
            <a:endParaRPr lang="en-US" dirty="0"/>
          </a:p>
        </p:txBody>
      </p:sp>
      <p:pic>
        <p:nvPicPr>
          <p:cNvPr id="8" name="Content Placeholder 5"/>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20000"/>
                    </a14:imgEffect>
                  </a14:imgLayer>
                </a14:imgProps>
              </a:ext>
            </a:extLst>
          </a:blip>
          <a:stretch>
            <a:fillRect/>
          </a:stretch>
        </p:blipFill>
        <p:spPr>
          <a:xfrm>
            <a:off x="1514404" y="3337117"/>
            <a:ext cx="6153150" cy="2362200"/>
          </a:xfrm>
          <a:prstGeom prst="rect">
            <a:avLst/>
          </a:prstGeom>
          <a:ln w="31750">
            <a:solidFill>
              <a:srgbClr val="0000FF"/>
            </a:solidFill>
          </a:ln>
        </p:spPr>
      </p:pic>
      <p:sp>
        <p:nvSpPr>
          <p:cNvPr id="9" name="Down Arrow 8"/>
          <p:cNvSpPr/>
          <p:nvPr/>
        </p:nvSpPr>
        <p:spPr>
          <a:xfrm>
            <a:off x="6781800" y="4191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5-Point Star 9"/>
          <p:cNvSpPr/>
          <p:nvPr/>
        </p:nvSpPr>
        <p:spPr>
          <a:xfrm>
            <a:off x="8221980" y="516407"/>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extLst>
      <p:ext uri="{BB962C8B-B14F-4D97-AF65-F5344CB8AC3E}">
        <p14:creationId xmlns:p14="http://schemas.microsoft.com/office/powerpoint/2010/main" val="2901007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Tip Income – Self-Employment</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38917"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59DA7D9-FEB0-46BC-A5DB-B32CCD57FF46}" type="slidenum">
              <a:rPr lang="en-US" altLang="en-US" smtClean="0">
                <a:cs typeface="Calibri" panose="020F0502020204030204" pitchFamily="34" charset="0"/>
              </a:rPr>
              <a:pPr/>
              <a:t>15</a:t>
            </a:fld>
            <a:endParaRPr lang="en-US" altLang="en-US" dirty="0" smtClean="0">
              <a:cs typeface="Calibri" panose="020F0502020204030204" pitchFamily="34" charset="0"/>
            </a:endParaRPr>
          </a:p>
        </p:txBody>
      </p:sp>
      <p:sp>
        <p:nvSpPr>
          <p:cNvPr id="38915" name="Content Placeholder 2"/>
          <p:cNvSpPr>
            <a:spLocks noGrp="1"/>
          </p:cNvSpPr>
          <p:nvPr>
            <p:ph sz="quarter" idx="12"/>
          </p:nvPr>
        </p:nvSpPr>
        <p:spPr/>
        <p:txBody>
          <a:bodyPr/>
          <a:lstStyle/>
          <a:p>
            <a:r>
              <a:rPr lang="en-US" altLang="en-US" dirty="0" smtClean="0"/>
              <a:t>If self-employed, enter tips on Schedule C with other business income</a:t>
            </a:r>
          </a:p>
          <a:p>
            <a:r>
              <a:rPr lang="en-US" altLang="en-US" dirty="0" smtClean="0"/>
              <a:t>No separate entry is required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Add’l</a:t>
            </a:r>
            <a:r>
              <a:rPr lang="en-US" dirty="0" smtClean="0"/>
              <a:t> Tax on Tips</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40966"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9437C28-09FB-4FE4-8DE7-0E219EAA6639}" type="slidenum">
              <a:rPr lang="en-US" altLang="en-US" smtClean="0">
                <a:cs typeface="Calibri" panose="020F0502020204030204" pitchFamily="34" charset="0"/>
              </a:rPr>
              <a:pPr/>
              <a:t>16</a:t>
            </a:fld>
            <a:endParaRPr lang="en-US" altLang="en-US" dirty="0" smtClean="0">
              <a:cs typeface="Calibri" panose="020F0502020204030204" pitchFamily="34" charset="0"/>
            </a:endParaRPr>
          </a:p>
        </p:txBody>
      </p:sp>
      <p:sp>
        <p:nvSpPr>
          <p:cNvPr id="40963" name="Content Placeholder 2"/>
          <p:cNvSpPr>
            <a:spLocks noGrp="1"/>
          </p:cNvSpPr>
          <p:nvPr>
            <p:ph sz="quarter" idx="12"/>
          </p:nvPr>
        </p:nvSpPr>
        <p:spPr/>
        <p:txBody>
          <a:bodyPr/>
          <a:lstStyle/>
          <a:p>
            <a:r>
              <a:rPr lang="en-US" altLang="en-US" dirty="0" smtClean="0"/>
              <a:t>Based on entries in Form 4137, TaxSlayer computes Social Security and Medicare taxes</a:t>
            </a:r>
          </a:p>
          <a:p>
            <a:r>
              <a:rPr lang="en-US" altLang="en-US" dirty="0" smtClean="0"/>
              <a:t>Carries additional tax amount to Form 1040 Line 58</a:t>
            </a:r>
            <a:endParaRPr lang="en-US" altLang="en-US" dirty="0" smtClean="0"/>
          </a:p>
        </p:txBody>
      </p:sp>
      <p:pic>
        <p:nvPicPr>
          <p:cNvPr id="4096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8839200" cy="373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p:txBody>
          <a:bodyPr/>
          <a:lstStyle/>
          <a:p>
            <a:r>
              <a:rPr lang="en-US" altLang="en-US" dirty="0" smtClean="0"/>
              <a:t>Additional Tax on </a:t>
            </a:r>
            <a:br>
              <a:rPr lang="en-US" altLang="en-US" dirty="0" smtClean="0"/>
            </a:br>
            <a:r>
              <a:rPr lang="en-US" altLang="en-US" dirty="0" smtClean="0"/>
              <a:t>IRAs, etc. </a:t>
            </a:r>
          </a:p>
        </p:txBody>
      </p:sp>
      <p:sp>
        <p:nvSpPr>
          <p:cNvPr id="3" name="Subtitle 2"/>
          <p:cNvSpPr>
            <a:spLocks noGrp="1"/>
          </p:cNvSpPr>
          <p:nvPr>
            <p:ph type="subTitle" idx="1"/>
          </p:nvPr>
        </p:nvSpPr>
        <p:spPr/>
        <p:txBody>
          <a:bodyPr/>
          <a:lstStyle/>
          <a:p>
            <a:r>
              <a:rPr lang="en-US" dirty="0" smtClean="0"/>
              <a:t>Pub 4491 – Part 6 – Lesson 28</a:t>
            </a:r>
            <a:br>
              <a:rPr lang="en-US" dirty="0" smtClean="0"/>
            </a:br>
            <a:r>
              <a:rPr lang="en-US" dirty="0" smtClean="0"/>
              <a:t>Pub 4012 – Pages H-1 – H-2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Additional Tax on IRAs, etc.</a:t>
            </a:r>
            <a:br>
              <a:rPr lang="en-US" altLang="en-US" dirty="0" smtClean="0"/>
            </a:br>
            <a:r>
              <a:rPr lang="en-US" altLang="en-US" dirty="0" smtClean="0"/>
              <a:t>Form 5329</a:t>
            </a:r>
            <a:endParaRPr lang="en-US" altLang="en-US" dirty="0" smtClean="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45061"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387C7B9-2C7C-4B64-BE28-CF705DFE5A05}" type="slidenum">
              <a:rPr lang="en-US" altLang="en-US" smtClean="0">
                <a:cs typeface="Calibri" panose="020F0502020204030204" pitchFamily="34" charset="0"/>
              </a:rPr>
              <a:pPr/>
              <a:t>18</a:t>
            </a:fld>
            <a:endParaRPr lang="en-US" altLang="en-US" dirty="0" smtClean="0">
              <a:cs typeface="Calibri" panose="020F0502020204030204" pitchFamily="34" charset="0"/>
            </a:endParaRPr>
          </a:p>
        </p:txBody>
      </p:sp>
      <p:sp>
        <p:nvSpPr>
          <p:cNvPr id="45059" name="Content Placeholder 2"/>
          <p:cNvSpPr>
            <a:spLocks noGrp="1"/>
          </p:cNvSpPr>
          <p:nvPr>
            <p:ph sz="quarter" idx="12"/>
          </p:nvPr>
        </p:nvSpPr>
        <p:spPr/>
        <p:txBody>
          <a:bodyPr>
            <a:normAutofit fontScale="77500" lnSpcReduction="20000"/>
          </a:bodyPr>
          <a:lstStyle/>
          <a:p>
            <a:r>
              <a:rPr lang="en-US" altLang="en-US" dirty="0" smtClean="0"/>
              <a:t>Distributions before 59½ not rolled-over</a:t>
            </a:r>
            <a:br>
              <a:rPr lang="en-US" altLang="en-US" dirty="0" smtClean="0"/>
            </a:br>
            <a:r>
              <a:rPr lang="en-US" altLang="en-US" dirty="0" smtClean="0"/>
              <a:t>(“early distribution”) (Pt I) – 10%* additional tax</a:t>
            </a:r>
          </a:p>
          <a:p>
            <a:r>
              <a:rPr lang="en-US" altLang="en-US" dirty="0" smtClean="0"/>
              <a:t>Required Minimum Distribution (RMD) not taken after 70½ (Pt IX) – 50% additional tax</a:t>
            </a:r>
          </a:p>
          <a:p>
            <a:r>
              <a:rPr lang="en-US" altLang="en-US" dirty="0" smtClean="0"/>
              <a:t>There are exceptions</a:t>
            </a:r>
          </a:p>
          <a:p>
            <a:pPr marL="0" indent="0">
              <a:buNone/>
            </a:pPr>
            <a:r>
              <a:rPr lang="en-US" altLang="en-US" dirty="0" smtClean="0"/>
              <a:t/>
            </a:r>
            <a:br>
              <a:rPr lang="en-US" altLang="en-US" dirty="0" smtClean="0"/>
            </a:br>
            <a:r>
              <a:rPr lang="en-US" altLang="en-US" dirty="0" smtClean="0"/>
              <a:t>     * 25% for SIMPLE IRAs</a:t>
            </a:r>
            <a:endParaRPr lang="en-US" altLang="en-US" dirty="0" smtClean="0"/>
          </a:p>
        </p:txBody>
      </p:sp>
      <p:pic>
        <p:nvPicPr>
          <p:cNvPr id="45062"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76200"/>
            <a:ext cx="114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Additional Tax on IRAs, etc.</a:t>
            </a:r>
            <a:br>
              <a:rPr lang="en-US" altLang="en-US" dirty="0" smtClean="0"/>
            </a:br>
            <a:r>
              <a:rPr lang="en-US" altLang="en-US" dirty="0" smtClean="0"/>
              <a:t>Form 5329</a:t>
            </a:r>
            <a:endParaRPr lang="en-US" altLang="en-US" dirty="0" smtClean="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47109"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CBAD3BB-415C-4A2B-B1D2-A549EE2A98DB}" type="slidenum">
              <a:rPr lang="en-US" altLang="en-US" smtClean="0">
                <a:cs typeface="Calibri" panose="020F0502020204030204" pitchFamily="34" charset="0"/>
              </a:rPr>
              <a:pPr/>
              <a:t>19</a:t>
            </a:fld>
            <a:endParaRPr lang="en-US" altLang="en-US" dirty="0" smtClean="0">
              <a:cs typeface="Calibri" panose="020F0502020204030204" pitchFamily="34" charset="0"/>
            </a:endParaRPr>
          </a:p>
        </p:txBody>
      </p:sp>
      <p:sp>
        <p:nvSpPr>
          <p:cNvPr id="47107" name="Content Placeholder 2"/>
          <p:cNvSpPr>
            <a:spLocks noGrp="1"/>
          </p:cNvSpPr>
          <p:nvPr>
            <p:ph sz="quarter" idx="12"/>
          </p:nvPr>
        </p:nvSpPr>
        <p:spPr/>
        <p:txBody>
          <a:bodyPr>
            <a:normAutofit fontScale="92500" lnSpcReduction="20000"/>
          </a:bodyPr>
          <a:lstStyle/>
          <a:p>
            <a:r>
              <a:rPr lang="en-US" altLang="en-US" dirty="0" smtClean="0"/>
              <a:t>Other parts of Form 5329 are out of scope:</a:t>
            </a:r>
          </a:p>
          <a:p>
            <a:pPr lvl="1"/>
            <a:r>
              <a:rPr lang="en-US" altLang="en-US" dirty="0" smtClean="0"/>
              <a:t>Part II: 10% tax on education and ABLE accounts</a:t>
            </a:r>
          </a:p>
          <a:p>
            <a:pPr lvl="1"/>
            <a:r>
              <a:rPr lang="en-US" altLang="en-US" dirty="0" smtClean="0"/>
              <a:t>Parts III – VIII: 6% tax on excess contributions to various qualified accounts not removed by due date of return</a:t>
            </a:r>
            <a:endParaRPr lang="en-US" altLang="en-US" dirty="0" smtClean="0"/>
          </a:p>
        </p:txBody>
      </p:sp>
      <p:pic>
        <p:nvPicPr>
          <p:cNvPr id="47110"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76200"/>
            <a:ext cx="114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Taxes</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14341"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A40EBCD-E41E-4BEF-91BF-48955843D40E}" type="slidenum">
              <a:rPr lang="en-US" altLang="en-US" smtClean="0">
                <a:cs typeface="Calibri" panose="020F0502020204030204" pitchFamily="34" charset="0"/>
              </a:rPr>
              <a:pPr/>
              <a:t>2</a:t>
            </a:fld>
            <a:endParaRPr lang="en-US" altLang="en-US" dirty="0" smtClean="0">
              <a:cs typeface="Calibri" panose="020F0502020204030204" pitchFamily="34" charset="0"/>
            </a:endParaRPr>
          </a:p>
        </p:txBody>
      </p:sp>
      <p:sp>
        <p:nvSpPr>
          <p:cNvPr id="3" name="Content Placeholder 2"/>
          <p:cNvSpPr>
            <a:spLocks noGrp="1"/>
          </p:cNvSpPr>
          <p:nvPr>
            <p:ph sz="quarter" idx="12"/>
          </p:nvPr>
        </p:nvSpPr>
        <p:spPr/>
        <p:txBody>
          <a:bodyPr>
            <a:normAutofit fontScale="70000" lnSpcReduction="20000"/>
          </a:bodyPr>
          <a:lstStyle/>
          <a:p>
            <a:r>
              <a:rPr lang="en-US" dirty="0" smtClean="0"/>
              <a:t>Self-employment tax (Schedule SE)</a:t>
            </a:r>
          </a:p>
          <a:p>
            <a:r>
              <a:rPr lang="en-US" dirty="0" smtClean="0"/>
              <a:t>Social security and Medicare taxes on tip income (Form 4137)</a:t>
            </a:r>
          </a:p>
          <a:p>
            <a:r>
              <a:rPr lang="en-US" dirty="0" smtClean="0"/>
              <a:t>Additional taxes on IRAs and other qualified retirement plans (Form 5329)</a:t>
            </a:r>
          </a:p>
          <a:p>
            <a:r>
              <a:rPr lang="en-US" dirty="0" smtClean="0"/>
              <a:t>Repayment of first-time homebuyer credit (Form 5405)</a:t>
            </a:r>
          </a:p>
          <a:p>
            <a:r>
              <a:rPr lang="en-US" dirty="0" smtClean="0"/>
              <a:t>SRP for health insurance—See Lesson 3 </a:t>
            </a:r>
            <a:br>
              <a:rPr lang="en-US" dirty="0" smtClean="0"/>
            </a:br>
            <a:r>
              <a:rPr lang="en-US" dirty="0" smtClean="0">
                <a:solidFill>
                  <a:srgbClr val="0000FF"/>
                </a:solidFill>
              </a:rPr>
              <a:t>Not reduced by nonrefundable credits</a:t>
            </a:r>
            <a:endParaRPr lang="en-US" dirty="0">
              <a:solidFill>
                <a:srgbClr val="0000FF"/>
              </a:solidFill>
            </a:endParaRPr>
          </a:p>
        </p:txBody>
      </p:sp>
      <p:pic>
        <p:nvPicPr>
          <p:cNvPr id="1434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49184" y="443706"/>
            <a:ext cx="184150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5329 in TaxSlayer</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17E0A672-F15B-4C60-B366-13AD04918B41}" type="slidenum">
              <a:rPr lang="en-US" altLang="en-US" smtClean="0"/>
              <a:pPr>
                <a:defRPr/>
              </a:pPr>
              <a:t>20</a:t>
            </a:fld>
            <a:endParaRPr lang="en-US" altLang="en-US"/>
          </a:p>
        </p:txBody>
      </p:sp>
      <p:sp>
        <p:nvSpPr>
          <p:cNvPr id="5" name="Content Placeholder 4"/>
          <p:cNvSpPr>
            <a:spLocks noGrp="1"/>
          </p:cNvSpPr>
          <p:nvPr>
            <p:ph sz="quarter" idx="12"/>
          </p:nvPr>
        </p:nvSpPr>
        <p:spPr>
          <a:xfrm>
            <a:off x="954504" y="1903413"/>
            <a:ext cx="7543800" cy="4116387"/>
          </a:xfrm>
        </p:spPr>
        <p:txBody>
          <a:bodyPr>
            <a:normAutofit/>
          </a:bodyPr>
          <a:lstStyle/>
          <a:p>
            <a:r>
              <a:rPr lang="en-US" sz="3600" dirty="0" smtClean="0"/>
              <a:t>Enter the amount not subject to 10% penalty and select reason (Code)</a:t>
            </a:r>
            <a:endParaRPr lang="en-US" sz="3600" dirty="0"/>
          </a:p>
        </p:txBody>
      </p:sp>
      <p:pic>
        <p:nvPicPr>
          <p:cNvPr id="6"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3488" y="152400"/>
            <a:ext cx="12954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brightnessContrast contrast="-20000"/>
                    </a14:imgEffect>
                  </a14:imgLayer>
                </a14:imgProps>
              </a:ext>
            </a:extLst>
          </a:blip>
          <a:stretch>
            <a:fillRect/>
          </a:stretch>
        </p:blipFill>
        <p:spPr>
          <a:xfrm>
            <a:off x="160034" y="3310195"/>
            <a:ext cx="8718854" cy="2790825"/>
          </a:xfrm>
          <a:prstGeom prst="rect">
            <a:avLst/>
          </a:prstGeom>
          <a:ln w="31750">
            <a:solidFill>
              <a:srgbClr val="0000FF"/>
            </a:solidFill>
          </a:ln>
        </p:spPr>
      </p:pic>
      <p:sp>
        <p:nvSpPr>
          <p:cNvPr id="9" name="Right Arrow 8"/>
          <p:cNvSpPr/>
          <p:nvPr/>
        </p:nvSpPr>
        <p:spPr>
          <a:xfrm>
            <a:off x="5410200" y="5185396"/>
            <a:ext cx="7498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5433031" y="5566396"/>
            <a:ext cx="749808"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675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Form 5329 in TaxSlayer</a:t>
            </a:r>
            <a:endParaRPr lang="en-US" dirty="0"/>
          </a:p>
        </p:txBody>
      </p:sp>
      <p:sp>
        <p:nvSpPr>
          <p:cNvPr id="7" name="Footer Placeholder 6"/>
          <p:cNvSpPr>
            <a:spLocks noGrp="1"/>
          </p:cNvSpPr>
          <p:nvPr>
            <p:ph type="ftr" sz="quarter" idx="10"/>
          </p:nvPr>
        </p:nvSpPr>
        <p:spPr/>
        <p:txBody>
          <a:bodyPr/>
          <a:lstStyle/>
          <a:p>
            <a:r>
              <a:rPr lang="en-US" dirty="0" smtClean="0"/>
              <a:t>NTTC Training – TY2016</a:t>
            </a:r>
            <a:endParaRPr lang="en-US" dirty="0"/>
          </a:p>
        </p:txBody>
      </p:sp>
      <p:sp>
        <p:nvSpPr>
          <p:cNvPr id="49163" name="Slide Number Placeholder 7"/>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B6D27CBF-B9FF-4D62-BE35-596E6842ED64}" type="slidenum">
              <a:rPr lang="en-US" altLang="en-US" smtClean="0">
                <a:cs typeface="Calibri" panose="020F0502020204030204" pitchFamily="34" charset="0"/>
              </a:rPr>
              <a:pPr/>
              <a:t>21</a:t>
            </a:fld>
            <a:endParaRPr lang="en-US" altLang="en-US" dirty="0" smtClean="0">
              <a:cs typeface="Calibri" panose="020F0502020204030204" pitchFamily="34" charset="0"/>
            </a:endParaRPr>
          </a:p>
        </p:txBody>
      </p:sp>
      <p:pic>
        <p:nvPicPr>
          <p:cNvPr id="4915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83488" y="152400"/>
            <a:ext cx="12954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72000" y="2093913"/>
            <a:ext cx="533400" cy="247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defRPr/>
            </a:pPr>
            <a:endParaRPr lang="en-US" altLang="en-US" dirty="0" smtClean="0">
              <a:solidFill>
                <a:srgbClr val="FFFFFF"/>
              </a:solidFill>
              <a:cs typeface="Calibri" panose="020F0502020204030204" pitchFamily="34" charset="0"/>
            </a:endParaRPr>
          </a:p>
        </p:txBody>
      </p:sp>
      <p:pic>
        <p:nvPicPr>
          <p:cNvPr id="8" name="Picture 7"/>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brightnessContrast contrast="-20000"/>
                    </a14:imgEffect>
                  </a14:imgLayer>
                </a14:imgProps>
              </a:ext>
            </a:extLst>
          </a:blip>
          <a:stretch>
            <a:fillRect/>
          </a:stretch>
        </p:blipFill>
        <p:spPr>
          <a:xfrm>
            <a:off x="160034" y="1981200"/>
            <a:ext cx="8718854" cy="2790825"/>
          </a:xfrm>
          <a:prstGeom prst="rect">
            <a:avLst/>
          </a:prstGeom>
          <a:ln w="31750">
            <a:solidFill>
              <a:srgbClr val="0000FF"/>
            </a:solidFill>
          </a:ln>
        </p:spPr>
      </p:pic>
      <p:pic>
        <p:nvPicPr>
          <p:cNvPr id="9"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5888" y="304800"/>
            <a:ext cx="12954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a:extLst>
              <a:ext uri="{BEBA8EAE-BF5A-486C-A8C5-ECC9F3942E4B}">
                <a14:imgProps xmlns:a14="http://schemas.microsoft.com/office/drawing/2010/main">
                  <a14:imgLayer r:embed="rId7">
                    <a14:imgEffect>
                      <a14:sharpenSoften amount="25000"/>
                    </a14:imgEffect>
                    <a14:imgEffect>
                      <a14:brightnessContrast contrast="-20000"/>
                    </a14:imgEffect>
                  </a14:imgLayer>
                </a14:imgProps>
              </a:ext>
            </a:extLst>
          </a:blip>
          <a:stretch>
            <a:fillRect/>
          </a:stretch>
        </p:blipFill>
        <p:spPr>
          <a:xfrm>
            <a:off x="2438400" y="3209677"/>
            <a:ext cx="3322950" cy="2787899"/>
          </a:xfrm>
          <a:prstGeom prst="rect">
            <a:avLst/>
          </a:prstGeom>
        </p:spPr>
      </p:pic>
      <p:sp>
        <p:nvSpPr>
          <p:cNvPr id="5" name="Left Arrow 4"/>
          <p:cNvSpPr/>
          <p:nvPr/>
        </p:nvSpPr>
        <p:spPr>
          <a:xfrm>
            <a:off x="5272146" y="411899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 Early Distribution Exception Codes</a:t>
            </a:r>
            <a:endParaRPr lang="en-US" dirty="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1203" name="Content Placeholder 2"/>
          <p:cNvSpPr>
            <a:spLocks noGrp="1"/>
          </p:cNvSpPr>
          <p:nvPr>
            <p:ph sz="quarter" idx="12"/>
          </p:nvPr>
        </p:nvSpPr>
        <p:spPr/>
        <p:txBody>
          <a:bodyPr>
            <a:normAutofit fontScale="77500" lnSpcReduction="20000"/>
          </a:bodyPr>
          <a:lstStyle/>
          <a:p>
            <a:pPr>
              <a:lnSpc>
                <a:spcPct val="110000"/>
              </a:lnSpc>
            </a:pPr>
            <a:r>
              <a:rPr lang="en-US" altLang="en-US" dirty="0" smtClean="0"/>
              <a:t>All plans (IRA and employer plans)</a:t>
            </a:r>
          </a:p>
          <a:p>
            <a:pPr lvl="1">
              <a:lnSpc>
                <a:spcPct val="110000"/>
              </a:lnSpc>
            </a:pPr>
            <a:r>
              <a:rPr lang="en-US" altLang="en-US" dirty="0" smtClean="0"/>
              <a:t>02 A series of substantially equal periodic payments</a:t>
            </a:r>
          </a:p>
          <a:p>
            <a:pPr lvl="1">
              <a:lnSpc>
                <a:spcPct val="110000"/>
              </a:lnSpc>
            </a:pPr>
            <a:r>
              <a:rPr lang="en-US" altLang="en-US" dirty="0" smtClean="0"/>
              <a:t>03 Due to total and permanent disabled</a:t>
            </a:r>
          </a:p>
          <a:p>
            <a:pPr lvl="1">
              <a:lnSpc>
                <a:spcPct val="110000"/>
              </a:lnSpc>
            </a:pPr>
            <a:r>
              <a:rPr lang="en-US" altLang="en-US" dirty="0" smtClean="0"/>
              <a:t>04 Due to death</a:t>
            </a:r>
          </a:p>
          <a:p>
            <a:pPr lvl="1">
              <a:lnSpc>
                <a:spcPct val="110000"/>
              </a:lnSpc>
            </a:pPr>
            <a:r>
              <a:rPr lang="en-US" altLang="en-US" dirty="0" smtClean="0"/>
              <a:t>05 The amount paid for medical expenses, minus &gt;10% of </a:t>
            </a:r>
            <a:r>
              <a:rPr lang="en-US" altLang="en-US" dirty="0" err="1" smtClean="0"/>
              <a:t>AGI</a:t>
            </a:r>
            <a:r>
              <a:rPr lang="en-US" altLang="en-US" dirty="0" smtClean="0"/>
              <a:t> (or 7.5% if taxpayer or spouse age 65 or older) (same amount as would show on </a:t>
            </a:r>
            <a:r>
              <a:rPr lang="en-US" altLang="en-US" dirty="0" err="1" smtClean="0"/>
              <a:t>Sch</a:t>
            </a:r>
            <a:r>
              <a:rPr lang="en-US" altLang="en-US" dirty="0" smtClean="0"/>
              <a:t> A)</a:t>
            </a:r>
          </a:p>
        </p:txBody>
      </p:sp>
      <p:sp>
        <p:nvSpPr>
          <p:cNvPr id="3" name="Rectangle 2"/>
          <p:cNvSpPr/>
          <p:nvPr/>
        </p:nvSpPr>
        <p:spPr>
          <a:xfrm>
            <a:off x="6705600" y="1720851"/>
            <a:ext cx="1752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0070C0"/>
                </a:solidFill>
              </a:rPr>
              <a:t>Pub 4012 H-2</a:t>
            </a:r>
          </a:p>
        </p:txBody>
      </p:sp>
      <p:pic>
        <p:nvPicPr>
          <p:cNvPr id="51206"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96850"/>
            <a:ext cx="114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p:cNvSpPr>
            <a:spLocks noGrp="1"/>
          </p:cNvSpPr>
          <p:nvPr>
            <p:ph type="sldNum" sz="quarter" idx="11"/>
          </p:nvPr>
        </p:nvSpPr>
        <p:spPr/>
        <p:txBody>
          <a:bodyPr/>
          <a:lstStyle/>
          <a:p>
            <a:pPr>
              <a:defRPr/>
            </a:pPr>
            <a:fld id="{17E0A672-F15B-4C60-B366-13AD04918B41}" type="slidenum">
              <a:rPr lang="en-US" altLang="en-US" smtClean="0"/>
              <a:pPr>
                <a:defRPr/>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 Early Distribution Exception Codes</a:t>
            </a:r>
            <a:endParaRPr lang="en-US" dirty="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3251" name="Content Placeholder 2"/>
          <p:cNvSpPr>
            <a:spLocks noGrp="1"/>
          </p:cNvSpPr>
          <p:nvPr>
            <p:ph sz="quarter" idx="12"/>
          </p:nvPr>
        </p:nvSpPr>
        <p:spPr/>
        <p:txBody>
          <a:bodyPr>
            <a:normAutofit fontScale="85000" lnSpcReduction="20000"/>
          </a:bodyPr>
          <a:lstStyle/>
          <a:p>
            <a:pPr>
              <a:lnSpc>
                <a:spcPct val="110000"/>
              </a:lnSpc>
            </a:pPr>
            <a:r>
              <a:rPr lang="en-US" altLang="en-US" dirty="0" smtClean="0"/>
              <a:t>All plans (cont.)</a:t>
            </a:r>
          </a:p>
          <a:p>
            <a:pPr lvl="1">
              <a:lnSpc>
                <a:spcPct val="110000"/>
              </a:lnSpc>
            </a:pPr>
            <a:r>
              <a:rPr lang="en-US" altLang="en-US" dirty="0" smtClean="0"/>
              <a:t>10 Due to IRS levy</a:t>
            </a:r>
          </a:p>
          <a:p>
            <a:pPr lvl="1">
              <a:lnSpc>
                <a:spcPct val="110000"/>
              </a:lnSpc>
            </a:pPr>
            <a:r>
              <a:rPr lang="en-US" altLang="en-US" dirty="0" smtClean="0"/>
              <a:t>11 To reservists on active duty for 180 days or more</a:t>
            </a:r>
          </a:p>
          <a:p>
            <a:pPr lvl="1">
              <a:lnSpc>
                <a:spcPct val="110000"/>
              </a:lnSpc>
            </a:pPr>
            <a:r>
              <a:rPr lang="en-US" altLang="en-US" dirty="0" smtClean="0"/>
              <a:t>12 More than one exception code or other reason (see form), including distributions incorrectly coded on Form 1099-R</a:t>
            </a:r>
          </a:p>
        </p:txBody>
      </p:sp>
      <p:sp>
        <p:nvSpPr>
          <p:cNvPr id="3" name="Rectangle 2"/>
          <p:cNvSpPr/>
          <p:nvPr/>
        </p:nvSpPr>
        <p:spPr>
          <a:xfrm>
            <a:off x="6705600" y="1752600"/>
            <a:ext cx="1752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0070C0"/>
                </a:solidFill>
              </a:rPr>
              <a:t>Pub 4012 H-2</a:t>
            </a:r>
          </a:p>
        </p:txBody>
      </p:sp>
      <p:sp>
        <p:nvSpPr>
          <p:cNvPr id="8" name="Slide Number Placeholder 7"/>
          <p:cNvSpPr>
            <a:spLocks noGrp="1"/>
          </p:cNvSpPr>
          <p:nvPr>
            <p:ph type="sldNum" sz="quarter" idx="11"/>
          </p:nvPr>
        </p:nvSpPr>
        <p:spPr/>
        <p:txBody>
          <a:bodyPr/>
          <a:lstStyle/>
          <a:p>
            <a:pPr>
              <a:defRPr/>
            </a:pPr>
            <a:fld id="{17E0A672-F15B-4C60-B366-13AD04918B41}" type="slidenum">
              <a:rPr lang="en-US" altLang="en-US" smtClean="0"/>
              <a:pPr>
                <a:defRPr/>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 Early Distribution Exception Codes</a:t>
            </a:r>
            <a:endParaRPr lang="en-US" dirty="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55299" name="Content Placeholder 2"/>
          <p:cNvSpPr>
            <a:spLocks noGrp="1"/>
          </p:cNvSpPr>
          <p:nvPr>
            <p:ph sz="quarter" idx="12"/>
          </p:nvPr>
        </p:nvSpPr>
        <p:spPr/>
        <p:txBody>
          <a:bodyPr>
            <a:normAutofit fontScale="70000" lnSpcReduction="20000"/>
          </a:bodyPr>
          <a:lstStyle/>
          <a:p>
            <a:pPr>
              <a:lnSpc>
                <a:spcPct val="110000"/>
              </a:lnSpc>
            </a:pPr>
            <a:r>
              <a:rPr lang="en-US" altLang="en-US" dirty="0" smtClean="0">
                <a:solidFill>
                  <a:srgbClr val="0000FF"/>
                </a:solidFill>
              </a:rPr>
              <a:t>IRAs only:</a:t>
            </a:r>
          </a:p>
          <a:p>
            <a:pPr lvl="1">
              <a:lnSpc>
                <a:spcPct val="110000"/>
              </a:lnSpc>
            </a:pPr>
            <a:r>
              <a:rPr lang="en-US" altLang="en-US" dirty="0" smtClean="0"/>
              <a:t>07 The amount paid during the year for individual health insurance premiums while unemployed (see rules in Pub 590-B)</a:t>
            </a:r>
          </a:p>
          <a:p>
            <a:pPr lvl="1">
              <a:lnSpc>
                <a:spcPct val="110000"/>
              </a:lnSpc>
            </a:pPr>
            <a:r>
              <a:rPr lang="en-US" altLang="en-US" dirty="0" smtClean="0"/>
              <a:t>08 The amount paid during the year for qualified education expenses (including room and board), more details in later slides</a:t>
            </a:r>
          </a:p>
          <a:p>
            <a:pPr lvl="1">
              <a:lnSpc>
                <a:spcPct val="110000"/>
              </a:lnSpc>
            </a:pPr>
            <a:r>
              <a:rPr lang="en-US" altLang="en-US" dirty="0" smtClean="0"/>
              <a:t>09 Used to buy or build first main home (must be used within 120 days of distribution)</a:t>
            </a:r>
          </a:p>
        </p:txBody>
      </p:sp>
      <p:sp>
        <p:nvSpPr>
          <p:cNvPr id="3" name="Rectangle 2"/>
          <p:cNvSpPr/>
          <p:nvPr/>
        </p:nvSpPr>
        <p:spPr>
          <a:xfrm>
            <a:off x="6762750" y="1828800"/>
            <a:ext cx="1752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0070C0"/>
                </a:solidFill>
              </a:rPr>
              <a:t>Pub 4012 H-2</a:t>
            </a:r>
          </a:p>
        </p:txBody>
      </p:sp>
      <p:sp>
        <p:nvSpPr>
          <p:cNvPr id="8" name="Slide Number Placeholder 7"/>
          <p:cNvSpPr>
            <a:spLocks noGrp="1"/>
          </p:cNvSpPr>
          <p:nvPr>
            <p:ph type="sldNum" sz="quarter" idx="11"/>
          </p:nvPr>
        </p:nvSpPr>
        <p:spPr/>
        <p:txBody>
          <a:bodyPr/>
          <a:lstStyle/>
          <a:p>
            <a:pPr>
              <a:defRPr/>
            </a:pPr>
            <a:fld id="{17E0A672-F15B-4C60-B366-13AD04918B41}" type="slidenum">
              <a:rPr lang="en-US" altLang="en-US" smtClean="0"/>
              <a:pPr>
                <a:defRPr/>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 Early Distribution Exception Codes</a:t>
            </a:r>
            <a:endParaRPr lang="en-US" dirty="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8" name="Slide Number Placeholder 7"/>
          <p:cNvSpPr>
            <a:spLocks noGrp="1"/>
          </p:cNvSpPr>
          <p:nvPr>
            <p:ph type="sldNum" sz="quarter" idx="11"/>
          </p:nvPr>
        </p:nvSpPr>
        <p:spPr/>
        <p:txBody>
          <a:bodyPr/>
          <a:lstStyle/>
          <a:p>
            <a:fld id="{17E0A672-F15B-4C60-B366-13AD04918B41}" type="slidenum">
              <a:rPr lang="en-US" altLang="en-US" smtClean="0"/>
              <a:pPr/>
              <a:t>25</a:t>
            </a:fld>
            <a:endParaRPr lang="en-US" altLang="en-US"/>
          </a:p>
        </p:txBody>
      </p:sp>
      <p:sp>
        <p:nvSpPr>
          <p:cNvPr id="57347" name="Content Placeholder 2"/>
          <p:cNvSpPr>
            <a:spLocks noGrp="1"/>
          </p:cNvSpPr>
          <p:nvPr>
            <p:ph sz="quarter" idx="12"/>
          </p:nvPr>
        </p:nvSpPr>
        <p:spPr/>
        <p:txBody>
          <a:bodyPr>
            <a:normAutofit fontScale="92500"/>
          </a:bodyPr>
          <a:lstStyle/>
          <a:p>
            <a:r>
              <a:rPr lang="en-US" altLang="en-US" dirty="0" smtClean="0"/>
              <a:t>Other than IRAs only (employer plans)</a:t>
            </a:r>
          </a:p>
          <a:p>
            <a:pPr lvl="1"/>
            <a:r>
              <a:rPr lang="en-US" altLang="en-US" dirty="0" smtClean="0"/>
              <a:t>01 After separation from service after the age of 55 (age 50 for public safety employee)</a:t>
            </a:r>
          </a:p>
          <a:p>
            <a:pPr lvl="1"/>
            <a:r>
              <a:rPr lang="en-US" altLang="en-US" dirty="0" smtClean="0"/>
              <a:t>06 Made to an alternate payee under a Qualified Domestic Relations Order</a:t>
            </a:r>
          </a:p>
          <a:p>
            <a:endParaRPr lang="en-US" altLang="en-US" dirty="0" smtClean="0"/>
          </a:p>
        </p:txBody>
      </p:sp>
      <p:sp>
        <p:nvSpPr>
          <p:cNvPr id="3" name="Rectangle 2"/>
          <p:cNvSpPr/>
          <p:nvPr/>
        </p:nvSpPr>
        <p:spPr>
          <a:xfrm>
            <a:off x="6858000" y="1840230"/>
            <a:ext cx="17526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0070C0"/>
                </a:solidFill>
              </a:rPr>
              <a:t>Pub 4012 Tab H</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 Early IRA Distribution Exception Code 08</a:t>
            </a:r>
            <a:endParaRPr lang="en-US" dirty="0"/>
          </a:p>
        </p:txBody>
      </p:sp>
      <p:sp>
        <p:nvSpPr>
          <p:cNvPr id="12" name="Footer Placeholder 11"/>
          <p:cNvSpPr>
            <a:spLocks noGrp="1"/>
          </p:cNvSpPr>
          <p:nvPr>
            <p:ph type="ftr" sz="quarter" idx="10"/>
          </p:nvPr>
        </p:nvSpPr>
        <p:spPr/>
        <p:txBody>
          <a:bodyPr/>
          <a:lstStyle/>
          <a:p>
            <a:r>
              <a:rPr lang="en-US" dirty="0" smtClean="0"/>
              <a:t>NTTC Training – TY2016</a:t>
            </a:r>
            <a:endParaRPr lang="en-US" dirty="0"/>
          </a:p>
        </p:txBody>
      </p:sp>
      <p:sp>
        <p:nvSpPr>
          <p:cNvPr id="59397" name="Slide Number Placeholder 1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F4DE57D0-0632-48A8-85EC-9DE3FD7AE28F}" type="slidenum">
              <a:rPr lang="en-US" altLang="en-US" smtClean="0">
                <a:cs typeface="Calibri" panose="020F0502020204030204" pitchFamily="34" charset="0"/>
              </a:rPr>
              <a:pPr/>
              <a:t>26</a:t>
            </a:fld>
            <a:endParaRPr lang="en-US" altLang="en-US" dirty="0" smtClean="0">
              <a:cs typeface="Calibri" panose="020F0502020204030204" pitchFamily="34" charset="0"/>
            </a:endParaRPr>
          </a:p>
        </p:txBody>
      </p:sp>
      <p:sp>
        <p:nvSpPr>
          <p:cNvPr id="51203" name="Content Placeholder 2"/>
          <p:cNvSpPr>
            <a:spLocks noGrp="1"/>
          </p:cNvSpPr>
          <p:nvPr>
            <p:ph sz="quarter" idx="12"/>
          </p:nvPr>
        </p:nvSpPr>
        <p:spPr/>
        <p:txBody>
          <a:bodyPr>
            <a:normAutofit fontScale="77500" lnSpcReduction="20000"/>
          </a:bodyPr>
          <a:lstStyle/>
          <a:p>
            <a:pPr>
              <a:lnSpc>
                <a:spcPct val="110000"/>
              </a:lnSpc>
            </a:pPr>
            <a:r>
              <a:rPr lang="en-US" altLang="en-US" dirty="0" smtClean="0"/>
              <a:t>The amount of higher education expenses – special definition includes:</a:t>
            </a:r>
          </a:p>
          <a:p>
            <a:pPr lvl="1">
              <a:lnSpc>
                <a:spcPct val="110000"/>
              </a:lnSpc>
            </a:pPr>
            <a:r>
              <a:rPr lang="en-US" altLang="en-US" dirty="0" smtClean="0"/>
              <a:t>For self, spouse, foster child, adopted child or descendent of any of these</a:t>
            </a:r>
          </a:p>
          <a:p>
            <a:pPr lvl="2">
              <a:lnSpc>
                <a:spcPct val="110000"/>
              </a:lnSpc>
              <a:buClr>
                <a:schemeClr val="accent2">
                  <a:lumMod val="50000"/>
                </a:schemeClr>
              </a:buClr>
            </a:pPr>
            <a:r>
              <a:rPr lang="en-US" altLang="en-US" dirty="0" smtClean="0"/>
              <a:t>Does not have to be a dependent!</a:t>
            </a:r>
          </a:p>
          <a:p>
            <a:pPr lvl="1">
              <a:lnSpc>
                <a:spcPct val="110000"/>
              </a:lnSpc>
            </a:pPr>
            <a:r>
              <a:rPr lang="en-US" altLang="en-US" dirty="0" smtClean="0"/>
              <a:t>Tuition, fees, books, supplies and equipment required to enroll or attend</a:t>
            </a:r>
          </a:p>
          <a:p>
            <a:pPr lvl="1">
              <a:lnSpc>
                <a:spcPct val="110000"/>
              </a:lnSpc>
            </a:pPr>
            <a:r>
              <a:rPr lang="en-US" altLang="en-US" dirty="0" smtClean="0"/>
              <a:t>Special needs services expenses for special needs student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 Early IRA Distribution Exception Code 08 (</a:t>
            </a:r>
            <a:r>
              <a:rPr lang="en-US" dirty="0" err="1" smtClean="0"/>
              <a:t>cont</a:t>
            </a:r>
            <a:r>
              <a:rPr lang="en-US" dirty="0" smtClean="0"/>
              <a:t>)</a:t>
            </a:r>
            <a:endParaRPr lang="en-US" dirty="0"/>
          </a:p>
        </p:txBody>
      </p:sp>
      <p:sp>
        <p:nvSpPr>
          <p:cNvPr id="8" name="Footer Placeholder 7"/>
          <p:cNvSpPr>
            <a:spLocks noGrp="1"/>
          </p:cNvSpPr>
          <p:nvPr>
            <p:ph type="ftr" sz="quarter" idx="10"/>
          </p:nvPr>
        </p:nvSpPr>
        <p:spPr/>
        <p:txBody>
          <a:bodyPr/>
          <a:lstStyle/>
          <a:p>
            <a:r>
              <a:rPr lang="en-US" dirty="0" smtClean="0"/>
              <a:t>NTTC Training – TY2016</a:t>
            </a:r>
            <a:endParaRPr lang="en-US" dirty="0"/>
          </a:p>
        </p:txBody>
      </p:sp>
      <p:sp>
        <p:nvSpPr>
          <p:cNvPr id="61445" name="Slide Number Placeholder 8"/>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4737C3A-9A3C-4716-B210-CE9079D8E6A8}" type="slidenum">
              <a:rPr lang="en-US" altLang="en-US" smtClean="0">
                <a:cs typeface="Calibri" panose="020F0502020204030204" pitchFamily="34" charset="0"/>
              </a:rPr>
              <a:pPr/>
              <a:t>27</a:t>
            </a:fld>
            <a:endParaRPr lang="en-US" altLang="en-US" dirty="0" smtClean="0">
              <a:cs typeface="Calibri" panose="020F0502020204030204" pitchFamily="34" charset="0"/>
            </a:endParaRPr>
          </a:p>
        </p:txBody>
      </p:sp>
      <p:sp>
        <p:nvSpPr>
          <p:cNvPr id="61443" name="Content Placeholder 2"/>
          <p:cNvSpPr>
            <a:spLocks noGrp="1"/>
          </p:cNvSpPr>
          <p:nvPr>
            <p:ph sz="quarter" idx="12"/>
          </p:nvPr>
        </p:nvSpPr>
        <p:spPr>
          <a:xfrm>
            <a:off x="954504" y="2133598"/>
            <a:ext cx="7543800" cy="4191001"/>
          </a:xfrm>
        </p:spPr>
        <p:txBody>
          <a:bodyPr>
            <a:normAutofit fontScale="85000" lnSpcReduction="20000"/>
          </a:bodyPr>
          <a:lstStyle/>
          <a:p>
            <a:pPr>
              <a:lnSpc>
                <a:spcPct val="110000"/>
              </a:lnSpc>
            </a:pPr>
            <a:r>
              <a:rPr lang="en-US" altLang="en-US" dirty="0" smtClean="0"/>
              <a:t>Special definition includes (</a:t>
            </a:r>
            <a:r>
              <a:rPr lang="en-US" altLang="en-US" dirty="0" err="1" smtClean="0"/>
              <a:t>cont</a:t>
            </a:r>
            <a:r>
              <a:rPr lang="en-US" altLang="en-US" dirty="0" smtClean="0"/>
              <a:t>):</a:t>
            </a:r>
          </a:p>
          <a:p>
            <a:pPr lvl="1">
              <a:lnSpc>
                <a:spcPct val="110000"/>
              </a:lnSpc>
            </a:pPr>
            <a:r>
              <a:rPr lang="en-US" altLang="en-US" dirty="0" smtClean="0"/>
              <a:t>If student is at least ½ time, room and board</a:t>
            </a:r>
          </a:p>
          <a:p>
            <a:pPr lvl="2">
              <a:lnSpc>
                <a:spcPct val="110000"/>
              </a:lnSpc>
              <a:buClr>
                <a:schemeClr val="accent2">
                  <a:lumMod val="50000"/>
                </a:schemeClr>
              </a:buClr>
            </a:pPr>
            <a:r>
              <a:rPr lang="en-US" altLang="en-US" dirty="0" smtClean="0"/>
              <a:t>Can be at-home room and board (based on allowance established by the education institution)</a:t>
            </a:r>
          </a:p>
          <a:p>
            <a:pPr lvl="1">
              <a:lnSpc>
                <a:spcPct val="110000"/>
              </a:lnSpc>
            </a:pPr>
            <a:r>
              <a:rPr lang="en-US" altLang="en-US" dirty="0" smtClean="0"/>
              <a:t>Reduced for nontaxable scholarships, grants or ESA distributions</a:t>
            </a:r>
          </a:p>
          <a:p>
            <a:pPr lvl="1">
              <a:lnSpc>
                <a:spcPct val="110000"/>
              </a:lnSpc>
            </a:pPr>
            <a:r>
              <a:rPr lang="en-US" altLang="en-US" dirty="0" smtClean="0"/>
              <a:t>See Pub 970 Chapter 9 for more details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Part I Exercise</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63493"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DFCDE90-F419-4EE0-84D0-8C8EB28A83E2}" type="slidenum">
              <a:rPr lang="en-US" altLang="en-US" smtClean="0">
                <a:cs typeface="Calibri" panose="020F0502020204030204" pitchFamily="34" charset="0"/>
              </a:rPr>
              <a:pPr/>
              <a:t>28</a:t>
            </a:fld>
            <a:endParaRPr lang="en-US" altLang="en-US" dirty="0" smtClean="0">
              <a:cs typeface="Calibri" panose="020F0502020204030204" pitchFamily="34" charset="0"/>
            </a:endParaRPr>
          </a:p>
        </p:txBody>
      </p:sp>
      <p:sp>
        <p:nvSpPr>
          <p:cNvPr id="5" name="Content Placeholder 4"/>
          <p:cNvSpPr>
            <a:spLocks noGrp="1"/>
          </p:cNvSpPr>
          <p:nvPr>
            <p:ph sz="quarter" idx="12"/>
          </p:nvPr>
        </p:nvSpPr>
        <p:spPr/>
        <p:txBody>
          <a:bodyPr>
            <a:normAutofit fontScale="85000" lnSpcReduction="20000"/>
          </a:bodyPr>
          <a:lstStyle/>
          <a:p>
            <a:r>
              <a:rPr lang="en-US" dirty="0" smtClean="0"/>
              <a:t>Joyce, age 50, has no medical insurance. She took a $10K distribution (code 1) from her traditional IRA in June 2016 when she broke her arm. Her total unreimbursed medical expenses for the year were $8K. Her AGI is $50K.</a:t>
            </a:r>
          </a:p>
          <a:p>
            <a:pPr lvl="1"/>
            <a:r>
              <a:rPr lang="en-US" dirty="0" smtClean="0"/>
              <a:t>Q: What, if any, is the additional tax due on this distribution?</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 Exercise Answer: $700</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65602"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359592C-444B-4CA7-8AB2-C38BB624728E}" type="slidenum">
              <a:rPr lang="en-US" altLang="en-US" smtClean="0">
                <a:cs typeface="Calibri" panose="020F0502020204030204" pitchFamily="34" charset="0"/>
              </a:rPr>
              <a:pPr/>
              <a:t>29</a:t>
            </a:fld>
            <a:endParaRPr lang="en-US" altLang="en-US" dirty="0" smtClean="0">
              <a:cs typeface="Calibri" panose="020F050202020403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288025188"/>
              </p:ext>
            </p:extLst>
          </p:nvPr>
        </p:nvGraphicFramePr>
        <p:xfrm>
          <a:off x="800100" y="1962495"/>
          <a:ext cx="7543800" cy="3970339"/>
        </p:xfrm>
        <a:graphic>
          <a:graphicData uri="http://schemas.openxmlformats.org/drawingml/2006/table">
            <a:tbl>
              <a:tblPr firstRow="1" bandRow="1">
                <a:tableStyleId>{5C22544A-7EE6-4342-B048-85BDC9FD1C3A}</a:tableStyleId>
              </a:tblPr>
              <a:tblGrid>
                <a:gridCol w="942975">
                  <a:extLst>
                    <a:ext uri="{9D8B030D-6E8A-4147-A177-3AD203B41FA5}">
                      <a16:colId xmlns:a16="http://schemas.microsoft.com/office/drawing/2014/main" val="20000"/>
                    </a:ext>
                  </a:extLst>
                </a:gridCol>
                <a:gridCol w="6600825">
                  <a:extLst>
                    <a:ext uri="{9D8B030D-6E8A-4147-A177-3AD203B41FA5}">
                      <a16:colId xmlns:a16="http://schemas.microsoft.com/office/drawing/2014/main" val="20001"/>
                    </a:ext>
                  </a:extLst>
                </a:gridCol>
              </a:tblGrid>
              <a:tr h="457223">
                <a:tc>
                  <a:txBody>
                    <a:bodyPr/>
                    <a:lstStyle/>
                    <a:p>
                      <a:pPr algn="ctr"/>
                      <a:r>
                        <a:rPr lang="en-US" sz="2400" b="1" dirty="0" smtClean="0"/>
                        <a:t>Line</a:t>
                      </a:r>
                      <a:endParaRPr lang="en-US" sz="2400" b="1" dirty="0"/>
                    </a:p>
                  </a:txBody>
                  <a:tcPr marT="45722" marB="45722"/>
                </a:tc>
                <a:tc>
                  <a:txBody>
                    <a:bodyPr/>
                    <a:lstStyle/>
                    <a:p>
                      <a:r>
                        <a:rPr lang="en-US" sz="2400" b="1" dirty="0" smtClean="0"/>
                        <a:t>Entry</a:t>
                      </a:r>
                      <a:endParaRPr lang="en-US" sz="2400" b="1" dirty="0"/>
                    </a:p>
                  </a:txBody>
                  <a:tcPr marT="45722" marB="45722"/>
                </a:tc>
                <a:extLst>
                  <a:ext uri="{0D108BD9-81ED-4DB2-BD59-A6C34878D82A}">
                    <a16:rowId xmlns:a16="http://schemas.microsoft.com/office/drawing/2014/main" val="10000"/>
                  </a:ext>
                </a:extLst>
              </a:tr>
              <a:tr h="457223">
                <a:tc>
                  <a:txBody>
                    <a:bodyPr/>
                    <a:lstStyle/>
                    <a:p>
                      <a:pPr algn="ctr"/>
                      <a:r>
                        <a:rPr lang="en-US" sz="2400" b="1" dirty="0" smtClean="0"/>
                        <a:t>1</a:t>
                      </a:r>
                      <a:endParaRPr lang="en-US" sz="2400" b="1" dirty="0"/>
                    </a:p>
                  </a:txBody>
                  <a:tcPr marT="45722" marB="45722" anchor="ctr"/>
                </a:tc>
                <a:tc>
                  <a:txBody>
                    <a:bodyPr/>
                    <a:lstStyle/>
                    <a:p>
                      <a:r>
                        <a:rPr lang="en-US" sz="2400" b="1" dirty="0" smtClean="0"/>
                        <a:t>$10,000 [Early distribution included in income]</a:t>
                      </a:r>
                      <a:endParaRPr lang="en-US" sz="2400" b="1" dirty="0"/>
                    </a:p>
                  </a:txBody>
                  <a:tcPr marT="45722" marB="45722" anchor="ctr"/>
                </a:tc>
                <a:extLst>
                  <a:ext uri="{0D108BD9-81ED-4DB2-BD59-A6C34878D82A}">
                    <a16:rowId xmlns:a16="http://schemas.microsoft.com/office/drawing/2014/main" val="10001"/>
                  </a:ext>
                </a:extLst>
              </a:tr>
              <a:tr h="1554557">
                <a:tc>
                  <a:txBody>
                    <a:bodyPr/>
                    <a:lstStyle/>
                    <a:p>
                      <a:pPr algn="ctr"/>
                      <a:r>
                        <a:rPr lang="en-US" sz="2400" b="1" dirty="0" smtClean="0"/>
                        <a:t>2</a:t>
                      </a:r>
                      <a:endParaRPr lang="en-US" sz="2400" b="1" dirty="0"/>
                    </a:p>
                  </a:txBody>
                  <a:tcPr marT="45722" marB="45722" anchor="ctr"/>
                </a:tc>
                <a:tc>
                  <a:txBody>
                    <a:bodyPr/>
                    <a:lstStyle/>
                    <a:p>
                      <a:r>
                        <a:rPr lang="en-US" sz="2400" b="1" dirty="0" smtClean="0"/>
                        <a:t>Code 05 and $3,000 [Amount of early distribution not subject to additional tax] which is the $8,000 of medical expenses less 10% of her $50K AGI or $8,000 minus $5,000 = $3,000</a:t>
                      </a:r>
                      <a:endParaRPr lang="en-US" sz="2400" b="1" dirty="0"/>
                    </a:p>
                  </a:txBody>
                  <a:tcPr marT="45722" marB="45722" anchor="ctr"/>
                </a:tc>
                <a:extLst>
                  <a:ext uri="{0D108BD9-81ED-4DB2-BD59-A6C34878D82A}">
                    <a16:rowId xmlns:a16="http://schemas.microsoft.com/office/drawing/2014/main" val="10002"/>
                  </a:ext>
                </a:extLst>
              </a:tr>
              <a:tr h="828959">
                <a:tc>
                  <a:txBody>
                    <a:bodyPr/>
                    <a:lstStyle/>
                    <a:p>
                      <a:pPr algn="ctr"/>
                      <a:r>
                        <a:rPr lang="en-US" sz="2400" b="1" dirty="0" smtClean="0"/>
                        <a:t>3</a:t>
                      </a:r>
                      <a:endParaRPr lang="en-US" sz="2400" b="1" dirty="0"/>
                    </a:p>
                  </a:txBody>
                  <a:tcPr marT="45722" marB="45722" anchor="ctr"/>
                </a:tc>
                <a:tc>
                  <a:txBody>
                    <a:bodyPr/>
                    <a:lstStyle/>
                    <a:p>
                      <a:r>
                        <a:rPr lang="en-US" sz="2400" b="1" dirty="0" smtClean="0"/>
                        <a:t>$7,000 [Amount subject to additional tax] which is $10,000 minus $3,000 from Line 2</a:t>
                      </a:r>
                      <a:endParaRPr lang="en-US" sz="2400" b="1" dirty="0"/>
                    </a:p>
                  </a:txBody>
                  <a:tcPr marT="45722" marB="45722" anchor="ctr"/>
                </a:tc>
                <a:extLst>
                  <a:ext uri="{0D108BD9-81ED-4DB2-BD59-A6C34878D82A}">
                    <a16:rowId xmlns:a16="http://schemas.microsoft.com/office/drawing/2014/main" val="10003"/>
                  </a:ext>
                </a:extLst>
              </a:tr>
              <a:tr h="672377">
                <a:tc>
                  <a:txBody>
                    <a:bodyPr/>
                    <a:lstStyle/>
                    <a:p>
                      <a:pPr algn="ctr"/>
                      <a:r>
                        <a:rPr lang="en-US" sz="2400" b="1" dirty="0" smtClean="0"/>
                        <a:t>4</a:t>
                      </a:r>
                      <a:endParaRPr lang="en-US" sz="2400" b="1" dirty="0"/>
                    </a:p>
                  </a:txBody>
                  <a:tcPr marT="45722" marB="45722" anchor="ctr"/>
                </a:tc>
                <a:tc>
                  <a:txBody>
                    <a:bodyPr/>
                    <a:lstStyle/>
                    <a:p>
                      <a:r>
                        <a:rPr lang="en-US" sz="2400" b="1" dirty="0" smtClean="0"/>
                        <a:t>$700 [Additional tax = 10% of Line 3]</a:t>
                      </a:r>
                      <a:endParaRPr lang="en-US" sz="2400" b="1" dirty="0"/>
                    </a:p>
                  </a:txBody>
                  <a:tcPr marT="45722" marB="45722" anchor="ct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Taxes in TaxSlayer</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17E0A672-F15B-4C60-B366-13AD04918B41}" type="slidenum">
              <a:rPr lang="en-US" altLang="en-US" smtClean="0"/>
              <a:pPr>
                <a:defRPr/>
              </a:pPr>
              <a:t>3</a:t>
            </a:fld>
            <a:endParaRPr lang="en-US" altLang="en-US"/>
          </a:p>
        </p:txBody>
      </p:sp>
      <p:pic>
        <p:nvPicPr>
          <p:cNvPr id="6" name="Content Placeholder 5"/>
          <p:cNvPicPr>
            <a:picLocks noGrp="1" noChangeAspect="1"/>
          </p:cNvPicPr>
          <p:nvPr>
            <p:ph sz="quarter" idx="12"/>
          </p:nvPr>
        </p:nvPicPr>
        <p:blipFill>
          <a:blip r:embed="rId2"/>
          <a:stretch>
            <a:fillRect/>
          </a:stretch>
        </p:blipFill>
        <p:spPr>
          <a:xfrm>
            <a:off x="1779558" y="2133600"/>
            <a:ext cx="5892859" cy="3886200"/>
          </a:xfrm>
          <a:prstGeom prst="rect">
            <a:avLst/>
          </a:prstGeom>
          <a:ln w="31750">
            <a:solidFill>
              <a:schemeClr val="accent1">
                <a:shade val="50000"/>
              </a:schemeClr>
            </a:solidFill>
          </a:ln>
        </p:spPr>
      </p:pic>
      <p:sp>
        <p:nvSpPr>
          <p:cNvPr id="7" name="Right Arrow 6"/>
          <p:cNvSpPr/>
          <p:nvPr/>
        </p:nvSpPr>
        <p:spPr>
          <a:xfrm>
            <a:off x="801150" y="2514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75053" y="322500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801150" y="36607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775053" y="437560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4987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IX: Waiver Request for Failure to Take </a:t>
            </a:r>
            <a:r>
              <a:rPr lang="en-US" dirty="0" err="1" smtClean="0"/>
              <a:t>RMD</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67589"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BF310D1-CC11-4E0C-8586-499CA54B5C6D}" type="slidenum">
              <a:rPr lang="en-US" altLang="en-US" smtClean="0">
                <a:cs typeface="Calibri" panose="020F0502020204030204" pitchFamily="34" charset="0"/>
              </a:rPr>
              <a:pPr/>
              <a:t>30</a:t>
            </a:fld>
            <a:endParaRPr lang="en-US" altLang="en-US" dirty="0" smtClean="0">
              <a:cs typeface="Calibri" panose="020F0502020204030204" pitchFamily="34" charset="0"/>
            </a:endParaRPr>
          </a:p>
        </p:txBody>
      </p:sp>
      <p:sp>
        <p:nvSpPr>
          <p:cNvPr id="67587" name="Content Placeholder 2"/>
          <p:cNvSpPr>
            <a:spLocks noGrp="1"/>
          </p:cNvSpPr>
          <p:nvPr>
            <p:ph sz="quarter" idx="12"/>
          </p:nvPr>
        </p:nvSpPr>
        <p:spPr/>
        <p:txBody>
          <a:bodyPr>
            <a:normAutofit fontScale="77500" lnSpcReduction="20000"/>
          </a:bodyPr>
          <a:lstStyle/>
          <a:p>
            <a:pPr>
              <a:lnSpc>
                <a:spcPct val="110000"/>
              </a:lnSpc>
            </a:pPr>
            <a:r>
              <a:rPr lang="en-US" altLang="en-US" dirty="0" smtClean="0"/>
              <a:t>Taxpayer can request waiver of the additional tax for failure to take Required Minimum Distribution (</a:t>
            </a:r>
            <a:r>
              <a:rPr lang="en-US" altLang="en-US" dirty="0" err="1" smtClean="0"/>
              <a:t>RMD</a:t>
            </a:r>
            <a:r>
              <a:rPr lang="en-US" altLang="en-US" dirty="0" smtClean="0"/>
              <a:t>) from qualified retirement plan, including traditional IRAs</a:t>
            </a:r>
          </a:p>
          <a:p>
            <a:pPr>
              <a:lnSpc>
                <a:spcPct val="110000"/>
              </a:lnSpc>
            </a:pPr>
            <a:r>
              <a:rPr lang="en-US" altLang="en-US" dirty="0" smtClean="0"/>
              <a:t>Counselor NOT expected to review all taxpayer plans and verify that required distributions were taken</a:t>
            </a:r>
          </a:p>
        </p:txBody>
      </p:sp>
      <p:sp>
        <p:nvSpPr>
          <p:cNvPr id="6" name="5-Point Star 5"/>
          <p:cNvSpPr/>
          <p:nvPr/>
        </p:nvSpPr>
        <p:spPr>
          <a:xfrm>
            <a:off x="7315200" y="300038"/>
            <a:ext cx="762000" cy="7667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pic>
        <p:nvPicPr>
          <p:cNvPr id="67591" name="Picture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0700" y="300038"/>
            <a:ext cx="9271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IX: Waiver Request for Failure to Take RMD</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68613"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CA3BA20-3E4C-4539-B2C2-47A5135F1A5F}" type="slidenum">
              <a:rPr lang="en-US" altLang="en-US" smtClean="0">
                <a:cs typeface="Calibri" panose="020F0502020204030204" pitchFamily="34" charset="0"/>
              </a:rPr>
              <a:pPr/>
              <a:t>31</a:t>
            </a:fld>
            <a:endParaRPr lang="en-US" altLang="en-US" dirty="0" smtClean="0">
              <a:cs typeface="Calibri" panose="020F0502020204030204" pitchFamily="34" charset="0"/>
            </a:endParaRPr>
          </a:p>
        </p:txBody>
      </p:sp>
      <p:sp>
        <p:nvSpPr>
          <p:cNvPr id="68611" name="Content Placeholder 2"/>
          <p:cNvSpPr>
            <a:spLocks noGrp="1"/>
          </p:cNvSpPr>
          <p:nvPr>
            <p:ph sz="quarter" idx="12"/>
          </p:nvPr>
        </p:nvSpPr>
        <p:spPr/>
        <p:txBody>
          <a:bodyPr>
            <a:normAutofit fontScale="92500"/>
          </a:bodyPr>
          <a:lstStyle/>
          <a:p>
            <a:r>
              <a:rPr lang="en-US" altLang="en-US" dirty="0" smtClean="0"/>
              <a:t>Taxpayer needs to remedy the distribution shortfall by taking an additional distribution</a:t>
            </a:r>
          </a:p>
          <a:p>
            <a:pPr lvl="1"/>
            <a:r>
              <a:rPr lang="en-US" altLang="en-US" dirty="0" smtClean="0"/>
              <a:t>Will result in more than one year’s distribution in the year of remedy</a:t>
            </a:r>
          </a:p>
          <a:p>
            <a:r>
              <a:rPr lang="en-US" altLang="en-US" dirty="0" smtClean="0"/>
              <a:t>Then ask for waiver</a:t>
            </a:r>
            <a:endParaRPr lang="en-US" altLang="en-US" dirty="0" smtClean="0"/>
          </a:p>
        </p:txBody>
      </p:sp>
      <p:sp>
        <p:nvSpPr>
          <p:cNvPr id="6" name="5-Point Star 5"/>
          <p:cNvSpPr/>
          <p:nvPr/>
        </p:nvSpPr>
        <p:spPr>
          <a:xfrm>
            <a:off x="8153400" y="300038"/>
            <a:ext cx="762000" cy="7667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Waiver Request – Failure to </a:t>
            </a:r>
            <a:br>
              <a:rPr lang="en-US" dirty="0" smtClean="0"/>
            </a:br>
            <a:r>
              <a:rPr lang="en-US" dirty="0" smtClean="0"/>
              <a:t>Take RMD</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69641"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8877AE4-C255-409E-BC1D-388B9C8CAAD9}" type="slidenum">
              <a:rPr lang="en-US" altLang="en-US" smtClean="0">
                <a:cs typeface="Calibri" panose="020F0502020204030204" pitchFamily="34" charset="0"/>
              </a:rPr>
              <a:pPr/>
              <a:t>32</a:t>
            </a:fld>
            <a:endParaRPr lang="en-US" altLang="en-US" dirty="0" smtClean="0">
              <a:cs typeface="Calibri" panose="020F0502020204030204" pitchFamily="34" charset="0"/>
            </a:endParaRPr>
          </a:p>
        </p:txBody>
      </p:sp>
      <p:sp>
        <p:nvSpPr>
          <p:cNvPr id="69635" name="Content Placeholder 2"/>
          <p:cNvSpPr>
            <a:spLocks noGrp="1"/>
          </p:cNvSpPr>
          <p:nvPr>
            <p:ph sz="quarter" idx="12"/>
          </p:nvPr>
        </p:nvSpPr>
        <p:spPr/>
        <p:txBody>
          <a:bodyPr/>
          <a:lstStyle/>
          <a:p>
            <a:r>
              <a:rPr lang="en-US" altLang="en-US" dirty="0" smtClean="0"/>
              <a:t>Part IX of Form 5329 </a:t>
            </a:r>
            <a:r>
              <a:rPr lang="en-US" altLang="en-US" dirty="0" err="1" smtClean="0"/>
              <a:t>pg</a:t>
            </a:r>
            <a:r>
              <a:rPr lang="en-US" altLang="en-US" dirty="0" smtClean="0"/>
              <a:t> 2</a:t>
            </a:r>
          </a:p>
          <a:p>
            <a:r>
              <a:rPr lang="en-US" altLang="en-US" dirty="0" smtClean="0"/>
              <a:t>Note: Select 5329 for taxpayer or spouse</a:t>
            </a:r>
          </a:p>
        </p:txBody>
      </p:sp>
      <p:sp>
        <p:nvSpPr>
          <p:cNvPr id="10" name="5-Point Star 9"/>
          <p:cNvSpPr/>
          <p:nvPr/>
        </p:nvSpPr>
        <p:spPr>
          <a:xfrm>
            <a:off x="8029575" y="52388"/>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pic>
        <p:nvPicPr>
          <p:cNvPr id="69639" name="Picture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83488" y="1428750"/>
            <a:ext cx="12954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Part IX of Form 5329 </a:t>
            </a:r>
            <a:r>
              <a:rPr lang="en-US" altLang="en-US" dirty="0" err="1"/>
              <a:t>pg</a:t>
            </a:r>
            <a:r>
              <a:rPr lang="en-US" altLang="en-US" dirty="0"/>
              <a:t> 2</a:t>
            </a:r>
            <a:endParaRPr lang="en-US" dirty="0"/>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17E0A672-F15B-4C60-B366-13AD04918B41}" type="slidenum">
              <a:rPr lang="en-US" altLang="en-US" smtClean="0"/>
              <a:pPr>
                <a:defRPr/>
              </a:pPr>
              <a:t>33</a:t>
            </a:fld>
            <a:endParaRPr lang="en-US" altLang="en-US"/>
          </a:p>
        </p:txBody>
      </p:sp>
      <p:sp>
        <p:nvSpPr>
          <p:cNvPr id="5" name="Content Placeholder 4"/>
          <p:cNvSpPr>
            <a:spLocks noGrp="1"/>
          </p:cNvSpPr>
          <p:nvPr>
            <p:ph sz="quarter" idx="12"/>
          </p:nvPr>
        </p:nvSpPr>
        <p:spPr/>
        <p:txBody>
          <a:bodyPr/>
          <a:lstStyle/>
          <a:p>
            <a:r>
              <a:rPr lang="en-US" dirty="0" smtClean="0"/>
              <a:t>At this time, it is unsure as to how the waiver request will be handled within TaxSlayer</a:t>
            </a:r>
            <a:endParaRPr lang="en-US" dirty="0"/>
          </a:p>
        </p:txBody>
      </p:sp>
      <p:sp>
        <p:nvSpPr>
          <p:cNvPr id="7" name="5-Point Star 6"/>
          <p:cNvSpPr/>
          <p:nvPr/>
        </p:nvSpPr>
        <p:spPr>
          <a:xfrm>
            <a:off x="7239000" y="458487"/>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extLst>
      <p:ext uri="{BB962C8B-B14F-4D97-AF65-F5344CB8AC3E}">
        <p14:creationId xmlns:p14="http://schemas.microsoft.com/office/powerpoint/2010/main" val="28679546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Part IX of Form 5329 </a:t>
            </a:r>
            <a:r>
              <a:rPr lang="en-US" altLang="en-US" dirty="0" err="1" smtClean="0"/>
              <a:t>pg</a:t>
            </a:r>
            <a:r>
              <a:rPr lang="en-US" altLang="en-US" dirty="0" smtClean="0"/>
              <a:t> 2</a:t>
            </a:r>
            <a:endParaRPr lang="en-US" altLang="en-US" dirty="0" smtClean="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71685"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4EC86B4-FE63-4C86-9148-0DCF5AA1B671}" type="slidenum">
              <a:rPr lang="en-US" altLang="en-US" smtClean="0">
                <a:cs typeface="Calibri" panose="020F0502020204030204" pitchFamily="34" charset="0"/>
              </a:rPr>
              <a:pPr/>
              <a:t>34</a:t>
            </a:fld>
            <a:endParaRPr lang="en-US" altLang="en-US" dirty="0" smtClean="0">
              <a:cs typeface="Calibri" panose="020F0502020204030204" pitchFamily="34" charset="0"/>
            </a:endParaRPr>
          </a:p>
        </p:txBody>
      </p:sp>
      <p:sp>
        <p:nvSpPr>
          <p:cNvPr id="71683" name="Content Placeholder 12"/>
          <p:cNvSpPr>
            <a:spLocks noGrp="1"/>
          </p:cNvSpPr>
          <p:nvPr>
            <p:ph sz="quarter" idx="12"/>
          </p:nvPr>
        </p:nvSpPr>
        <p:spPr/>
        <p:txBody>
          <a:bodyPr>
            <a:normAutofit fontScale="77500" lnSpcReduction="20000"/>
          </a:bodyPr>
          <a:lstStyle/>
          <a:p>
            <a:r>
              <a:rPr lang="en-US" altLang="en-US" dirty="0" smtClean="0"/>
              <a:t>Possible explanations (examples):</a:t>
            </a:r>
          </a:p>
          <a:p>
            <a:pPr lvl="1"/>
            <a:r>
              <a:rPr lang="en-US" altLang="en-US" dirty="0" smtClean="0"/>
              <a:t>Clerical error (math goof)</a:t>
            </a:r>
          </a:p>
          <a:p>
            <a:pPr lvl="1"/>
            <a:r>
              <a:rPr lang="en-US" altLang="en-US" dirty="0" smtClean="0"/>
              <a:t>Relied on Trustee who failed to make the RMD</a:t>
            </a:r>
          </a:p>
          <a:p>
            <a:pPr lvl="1"/>
            <a:r>
              <a:rPr lang="en-US" altLang="en-US" dirty="0" smtClean="0"/>
              <a:t>Taxpayer impaired by health</a:t>
            </a:r>
          </a:p>
          <a:p>
            <a:pPr lvl="1"/>
            <a:r>
              <a:rPr lang="en-US" altLang="en-US" dirty="0" smtClean="0"/>
              <a:t>Beneficiary not notified by Trustee that RMD had not been taken</a:t>
            </a:r>
          </a:p>
          <a:p>
            <a:r>
              <a:rPr lang="en-US" altLang="en-US" dirty="0" smtClean="0"/>
              <a:t>IRS accepts most reasonable explanations</a:t>
            </a:r>
            <a:endParaRPr lang="en-US" altLang="en-US" dirty="0" smtClean="0"/>
          </a:p>
        </p:txBody>
      </p:sp>
      <p:sp>
        <p:nvSpPr>
          <p:cNvPr id="11" name="5-Point Star 10"/>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ctrTitle"/>
          </p:nvPr>
        </p:nvSpPr>
        <p:spPr/>
        <p:txBody>
          <a:bodyPr>
            <a:normAutofit fontScale="90000"/>
          </a:bodyPr>
          <a:lstStyle/>
          <a:p>
            <a:r>
              <a:rPr lang="en-US" altLang="en-US" dirty="0" smtClean="0"/>
              <a:t>First Time Homebuyers</a:t>
            </a:r>
            <a:br>
              <a:rPr lang="en-US" altLang="en-US" dirty="0" smtClean="0"/>
            </a:br>
            <a:r>
              <a:rPr lang="en-US" altLang="en-US" dirty="0" smtClean="0"/>
              <a:t>Credit Payback</a:t>
            </a:r>
          </a:p>
        </p:txBody>
      </p:sp>
      <p:sp>
        <p:nvSpPr>
          <p:cNvPr id="4" name="Subtitle 3"/>
          <p:cNvSpPr>
            <a:spLocks noGrp="1"/>
          </p:cNvSpPr>
          <p:nvPr>
            <p:ph type="subTitle" idx="1"/>
          </p:nvPr>
        </p:nvSpPr>
        <p:spPr/>
        <p:txBody>
          <a:bodyPr/>
          <a:lstStyle/>
          <a:p>
            <a:endParaRPr lang="en-US" dirty="0"/>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74762"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1157FDF-C67C-4B3C-99B8-D71FC73D3ADB}" type="slidenum">
              <a:rPr lang="en-US" altLang="en-US" smtClean="0">
                <a:cs typeface="Calibri" panose="020F0502020204030204" pitchFamily="34" charset="0"/>
              </a:rPr>
              <a:pPr/>
              <a:t>36</a:t>
            </a:fld>
            <a:endParaRPr lang="en-US" altLang="en-US" dirty="0" smtClean="0">
              <a:cs typeface="Calibri" panose="020F0502020204030204" pitchFamily="34" charset="0"/>
            </a:endParaRPr>
          </a:p>
        </p:txBody>
      </p:sp>
      <p:sp>
        <p:nvSpPr>
          <p:cNvPr id="2" name="Title 1"/>
          <p:cNvSpPr>
            <a:spLocks noGrp="1"/>
          </p:cNvSpPr>
          <p:nvPr>
            <p:ph type="title"/>
          </p:nvPr>
        </p:nvSpPr>
        <p:spPr/>
        <p:txBody>
          <a:bodyPr>
            <a:normAutofit fontScale="90000"/>
          </a:bodyPr>
          <a:lstStyle/>
          <a:p>
            <a:r>
              <a:rPr lang="en-US" dirty="0" smtClean="0"/>
              <a:t>Intake/Interview – First Time Homebuyers Credit</a:t>
            </a:r>
            <a:endParaRPr lang="en-US" dirty="0"/>
          </a:p>
        </p:txBody>
      </p:sp>
      <p:sp>
        <p:nvSpPr>
          <p:cNvPr id="74755" name="Text Placeholder 5"/>
          <p:cNvSpPr>
            <a:spLocks noGrp="1"/>
          </p:cNvSpPr>
          <p:nvPr>
            <p:ph type="body" sz="quarter" idx="13"/>
          </p:nvPr>
        </p:nvSpPr>
        <p:spPr/>
        <p:txBody>
          <a:bodyPr/>
          <a:lstStyle/>
          <a:p>
            <a:r>
              <a:rPr lang="en-US" altLang="en-US" dirty="0" smtClean="0"/>
              <a:t>Did taxpayer receive </a:t>
            </a:r>
            <a:r>
              <a:rPr lang="en-US" altLang="en-US" dirty="0" err="1" smtClean="0"/>
              <a:t>FTHC</a:t>
            </a:r>
            <a:r>
              <a:rPr lang="en-US" altLang="en-US" dirty="0" smtClean="0"/>
              <a:t> in 2008?</a:t>
            </a:r>
          </a:p>
        </p:txBody>
      </p:sp>
      <p:pic>
        <p:nvPicPr>
          <p:cNvPr id="747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525" y="2702595"/>
            <a:ext cx="8153400"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5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 y="3429670"/>
            <a:ext cx="7200900" cy="323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5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8650" y="3083595"/>
            <a:ext cx="8524875"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4759" name="Picture 2" descr="C:\Users\Steve\AppData\Local\Microsoft\Windows\Temporary Internet Files\Content.IE5\QY4A8XFZ\MC900332546[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683960" y="1028383"/>
            <a:ext cx="1912937"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5-Point Star 9"/>
          <p:cNvSpPr/>
          <p:nvPr/>
        </p:nvSpPr>
        <p:spPr>
          <a:xfrm>
            <a:off x="7607300" y="85725"/>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First Time Homebuyers Credit Payback…</a:t>
            </a:r>
            <a:endParaRPr lang="en-US" altLang="en-US" dirty="0" smtClean="0"/>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76807"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61033BA-375D-4C28-B1A1-2B9D073ED163}" type="slidenum">
              <a:rPr lang="en-US" altLang="en-US" smtClean="0">
                <a:cs typeface="Calibri" panose="020F0502020204030204" pitchFamily="34" charset="0"/>
              </a:rPr>
              <a:pPr/>
              <a:t>37</a:t>
            </a:fld>
            <a:endParaRPr lang="en-US" altLang="en-US" dirty="0" smtClean="0">
              <a:cs typeface="Calibri" panose="020F0502020204030204" pitchFamily="34" charset="0"/>
            </a:endParaRPr>
          </a:p>
        </p:txBody>
      </p:sp>
      <p:sp>
        <p:nvSpPr>
          <p:cNvPr id="76803" name="Content Placeholder 2"/>
          <p:cNvSpPr>
            <a:spLocks noGrp="1"/>
          </p:cNvSpPr>
          <p:nvPr>
            <p:ph sz="quarter" idx="12"/>
          </p:nvPr>
        </p:nvSpPr>
        <p:spPr/>
        <p:txBody>
          <a:bodyPr>
            <a:normAutofit fontScale="85000" lnSpcReduction="20000"/>
          </a:bodyPr>
          <a:lstStyle/>
          <a:p>
            <a:r>
              <a:rPr lang="en-US" altLang="en-US" dirty="0" smtClean="0"/>
              <a:t>Taxpayers who claimed First Time Homebuyer’s Credit in 2008 </a:t>
            </a:r>
          </a:p>
          <a:p>
            <a:pPr lvl="1"/>
            <a:r>
              <a:rPr lang="en-US" altLang="en-US" dirty="0" smtClean="0"/>
              <a:t>Started repayment in 2010 </a:t>
            </a:r>
          </a:p>
          <a:p>
            <a:pPr lvl="1"/>
            <a:r>
              <a:rPr lang="en-US" altLang="en-US" dirty="0" smtClean="0"/>
              <a:t>Continue to make payments until full amount of credit is repaid</a:t>
            </a:r>
          </a:p>
          <a:p>
            <a:r>
              <a:rPr lang="en-US" altLang="en-US" dirty="0" smtClean="0"/>
              <a:t>Can look up amount of credit still owed on irs.gov</a:t>
            </a:r>
          </a:p>
          <a:p>
            <a:r>
              <a:rPr lang="en-US" altLang="en-US" dirty="0" smtClean="0"/>
              <a:t>Can pay more than the minimum due</a:t>
            </a:r>
          </a:p>
          <a:p>
            <a:endParaRPr lang="en-US" altLang="en-US" dirty="0" smtClean="0"/>
          </a:p>
        </p:txBody>
      </p:sp>
      <p:sp>
        <p:nvSpPr>
          <p:cNvPr id="6" name="5-Point Star 5"/>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pic>
        <p:nvPicPr>
          <p:cNvPr id="76805"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72400" y="1492250"/>
            <a:ext cx="114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885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787277"/>
            <a:ext cx="7708900" cy="400392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8851" name="Rectangle 16"/>
          <p:cNvSpPr>
            <a:spLocks noChangeArrowheads="1"/>
          </p:cNvSpPr>
          <p:nvPr/>
        </p:nvSpPr>
        <p:spPr bwMode="auto">
          <a:xfrm>
            <a:off x="3060700" y="5286375"/>
            <a:ext cx="685800" cy="152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endParaRPr lang="en-US" altLang="en-US" sz="1200" dirty="0">
              <a:cs typeface="Calibri" panose="020F0502020204030204" pitchFamily="34" charset="0"/>
            </a:endParaRPr>
          </a:p>
        </p:txBody>
      </p:sp>
      <p:sp>
        <p:nvSpPr>
          <p:cNvPr id="78852" name="Text Box 19"/>
          <p:cNvSpPr txBox="1">
            <a:spLocks noChangeArrowheads="1"/>
          </p:cNvSpPr>
          <p:nvPr/>
        </p:nvSpPr>
        <p:spPr bwMode="auto">
          <a:xfrm>
            <a:off x="3000375" y="5226050"/>
            <a:ext cx="69442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r>
              <a:rPr lang="en-US" altLang="en-US" sz="1100" dirty="0">
                <a:cs typeface="Calibri" panose="020F0502020204030204" pitchFamily="34" charset="0"/>
              </a:rPr>
              <a:t>$400.00.</a:t>
            </a:r>
          </a:p>
        </p:txBody>
      </p:sp>
      <p:sp>
        <p:nvSpPr>
          <p:cNvPr id="78853" name="Text Box 11"/>
          <p:cNvSpPr txBox="1">
            <a:spLocks noChangeArrowheads="1"/>
          </p:cNvSpPr>
          <p:nvPr/>
        </p:nvSpPr>
        <p:spPr bwMode="auto">
          <a:xfrm>
            <a:off x="1600200" y="3179763"/>
            <a:ext cx="304800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r>
              <a:rPr lang="en-US" altLang="en-US" sz="1200" dirty="0">
                <a:cs typeface="Calibri" panose="020F0502020204030204" pitchFamily="34" charset="0"/>
              </a:rPr>
              <a:t>Thomas J. Hunter</a:t>
            </a:r>
          </a:p>
          <a:p>
            <a:pPr eaLnBrk="1" hangingPunct="1">
              <a:spcBef>
                <a:spcPct val="0"/>
              </a:spcBef>
              <a:buClrTx/>
              <a:buSzTx/>
              <a:buFontTx/>
              <a:buNone/>
            </a:pPr>
            <a:r>
              <a:rPr lang="en-US" altLang="en-US" sz="1200" dirty="0">
                <a:cs typeface="Calibri" panose="020F0502020204030204" pitchFamily="34" charset="0"/>
              </a:rPr>
              <a:t>123 Main Street</a:t>
            </a:r>
          </a:p>
          <a:p>
            <a:pPr eaLnBrk="1" hangingPunct="1">
              <a:spcBef>
                <a:spcPct val="0"/>
              </a:spcBef>
              <a:buClrTx/>
              <a:buSzTx/>
              <a:buFontTx/>
              <a:buNone/>
            </a:pPr>
            <a:r>
              <a:rPr lang="en-US" altLang="en-US" sz="1200" dirty="0">
                <a:cs typeface="Calibri" panose="020F0502020204030204" pitchFamily="34" charset="0"/>
              </a:rPr>
              <a:t>Your City, YS </a:t>
            </a:r>
            <a:r>
              <a:rPr lang="en-US" altLang="en-US" sz="1200" dirty="0" err="1">
                <a:cs typeface="Calibri" panose="020F0502020204030204" pitchFamily="34" charset="0"/>
              </a:rPr>
              <a:t>YZ</a:t>
            </a:r>
            <a:endParaRPr lang="en-US" altLang="en-US" sz="1200" dirty="0">
              <a:cs typeface="Calibri" panose="020F0502020204030204" pitchFamily="34" charset="0"/>
            </a:endParaRPr>
          </a:p>
        </p:txBody>
      </p:sp>
      <p:sp>
        <p:nvSpPr>
          <p:cNvPr id="78854" name="Text Box 15"/>
          <p:cNvSpPr txBox="1">
            <a:spLocks noChangeArrowheads="1"/>
          </p:cNvSpPr>
          <p:nvPr/>
        </p:nvSpPr>
        <p:spPr bwMode="auto">
          <a:xfrm>
            <a:off x="7492726" y="4779963"/>
            <a:ext cx="816249" cy="7386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algn="r" eaLnBrk="1" hangingPunct="1">
              <a:spcBef>
                <a:spcPct val="0"/>
              </a:spcBef>
              <a:buClrTx/>
              <a:buSzTx/>
              <a:buFontTx/>
              <a:buNone/>
            </a:pPr>
            <a:r>
              <a:rPr lang="en-US" altLang="en-US" sz="1200" dirty="0">
                <a:cs typeface="Calibri" panose="020F0502020204030204" pitchFamily="34" charset="0"/>
              </a:rPr>
              <a:t>$6,000.00</a:t>
            </a:r>
          </a:p>
          <a:p>
            <a:pPr algn="r" eaLnBrk="1" hangingPunct="1">
              <a:spcBef>
                <a:spcPct val="0"/>
              </a:spcBef>
              <a:buClrTx/>
              <a:buSzTx/>
              <a:buFontTx/>
              <a:buNone/>
            </a:pPr>
            <a:r>
              <a:rPr lang="en-US" altLang="en-US" sz="1200" dirty="0">
                <a:cs typeface="Calibri" panose="020F0502020204030204" pitchFamily="34" charset="0"/>
              </a:rPr>
              <a:t>$400.00</a:t>
            </a:r>
          </a:p>
          <a:p>
            <a:pPr algn="r" eaLnBrk="1" hangingPunct="1">
              <a:lnSpc>
                <a:spcPct val="150000"/>
              </a:lnSpc>
              <a:spcBef>
                <a:spcPct val="0"/>
              </a:spcBef>
              <a:buClrTx/>
              <a:buSzTx/>
              <a:buFontTx/>
              <a:buNone/>
            </a:pPr>
            <a:r>
              <a:rPr lang="en-US" altLang="en-US" sz="1200" dirty="0">
                <a:cs typeface="Calibri" panose="020F0502020204030204" pitchFamily="34" charset="0"/>
              </a:rPr>
              <a:t>$5,600.00</a:t>
            </a:r>
          </a:p>
        </p:txBody>
      </p:sp>
      <p:sp>
        <p:nvSpPr>
          <p:cNvPr id="78855" name="Rectangle 1"/>
          <p:cNvSpPr>
            <a:spLocks noChangeArrowheads="1"/>
          </p:cNvSpPr>
          <p:nvPr/>
        </p:nvSpPr>
        <p:spPr bwMode="auto">
          <a:xfrm>
            <a:off x="4540250" y="1960563"/>
            <a:ext cx="1174750" cy="990600"/>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endParaRPr lang="en-US" altLang="en-US" sz="1600" b="0" dirty="0">
              <a:solidFill>
                <a:schemeClr val="bg1"/>
              </a:solidFill>
              <a:cs typeface="Calibri" panose="020F0502020204030204" pitchFamily="34" charset="0"/>
            </a:endParaRPr>
          </a:p>
        </p:txBody>
      </p:sp>
      <p:sp>
        <p:nvSpPr>
          <p:cNvPr id="78856" name="Rectangle 2"/>
          <p:cNvSpPr>
            <a:spLocks noChangeArrowheads="1"/>
          </p:cNvSpPr>
          <p:nvPr/>
        </p:nvSpPr>
        <p:spPr bwMode="auto">
          <a:xfrm>
            <a:off x="6119813" y="4684713"/>
            <a:ext cx="152400" cy="360362"/>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endParaRPr lang="en-US" altLang="en-US" sz="1600" b="0" dirty="0">
              <a:solidFill>
                <a:schemeClr val="bg1"/>
              </a:solidFill>
              <a:cs typeface="Calibri" panose="020F0502020204030204" pitchFamily="34" charset="0"/>
            </a:endParaRPr>
          </a:p>
        </p:txBody>
      </p:sp>
      <p:sp>
        <p:nvSpPr>
          <p:cNvPr id="78857" name="Rectangle 32"/>
          <p:cNvSpPr>
            <a:spLocks noChangeArrowheads="1"/>
          </p:cNvSpPr>
          <p:nvPr/>
        </p:nvSpPr>
        <p:spPr bwMode="auto">
          <a:xfrm>
            <a:off x="6135688" y="5145088"/>
            <a:ext cx="152400" cy="360362"/>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lIns="0" rIns="0"/>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endParaRPr lang="en-US" altLang="en-US" sz="1600" b="0" dirty="0">
              <a:solidFill>
                <a:schemeClr val="bg1"/>
              </a:solidFill>
              <a:cs typeface="Calibri" panose="020F0502020204030204" pitchFamily="34" charset="0"/>
            </a:endParaRPr>
          </a:p>
        </p:txBody>
      </p:sp>
      <p:sp>
        <p:nvSpPr>
          <p:cNvPr id="14" name="Text Box 15"/>
          <p:cNvSpPr txBox="1">
            <a:spLocks noChangeArrowheads="1"/>
          </p:cNvSpPr>
          <p:nvPr/>
        </p:nvSpPr>
        <p:spPr bwMode="auto">
          <a:xfrm>
            <a:off x="7451451" y="4800600"/>
            <a:ext cx="816249" cy="738664"/>
          </a:xfrm>
          <a:prstGeom prst="rect">
            <a:avLst/>
          </a:prstGeom>
          <a:solidFill>
            <a:schemeClr val="bg1"/>
          </a:solidFill>
          <a:ln>
            <a:noFill/>
          </a:ln>
          <a:effectLst/>
        </p:spPr>
        <p:txBody>
          <a:bodyPr wrap="none">
            <a:spAutoFit/>
          </a:bodyPr>
          <a:lstStyle/>
          <a:p>
            <a:pPr algn="r" eaLnBrk="1" hangingPunct="1">
              <a:defRPr/>
            </a:pPr>
            <a:r>
              <a:rPr lang="en-US" sz="1200" b="1" dirty="0">
                <a:cs typeface="Calibri" panose="020F0502020204030204" pitchFamily="34" charset="0"/>
              </a:rPr>
              <a:t>$6,000.00</a:t>
            </a:r>
          </a:p>
          <a:p>
            <a:pPr algn="r" eaLnBrk="1" hangingPunct="1">
              <a:defRPr/>
            </a:pPr>
            <a:r>
              <a:rPr lang="en-US" sz="1200" b="1" dirty="0">
                <a:cs typeface="Calibri" panose="020F0502020204030204" pitchFamily="34" charset="0"/>
              </a:rPr>
              <a:t>$400.00</a:t>
            </a:r>
          </a:p>
          <a:p>
            <a:pPr algn="r" eaLnBrk="1" hangingPunct="1">
              <a:lnSpc>
                <a:spcPct val="150000"/>
              </a:lnSpc>
              <a:defRPr/>
            </a:pPr>
            <a:r>
              <a:rPr lang="en-US" sz="1200" b="1" dirty="0">
                <a:cs typeface="Calibri" panose="020F0502020204030204" pitchFamily="34" charset="0"/>
              </a:rPr>
              <a:t>$5,600.00</a:t>
            </a:r>
          </a:p>
        </p:txBody>
      </p:sp>
      <p:sp>
        <p:nvSpPr>
          <p:cNvPr id="78859" name="AutoShape 13"/>
          <p:cNvSpPr>
            <a:spLocks noChangeArrowheads="1"/>
          </p:cNvSpPr>
          <p:nvPr/>
        </p:nvSpPr>
        <p:spPr bwMode="auto">
          <a:xfrm>
            <a:off x="6781800" y="5060950"/>
            <a:ext cx="609600" cy="119063"/>
          </a:xfrm>
          <a:prstGeom prst="rightArrow">
            <a:avLst>
              <a:gd name="adj1" fmla="val 50000"/>
              <a:gd name="adj2" fmla="val 145232"/>
            </a:avLst>
          </a:prstGeom>
          <a:solidFill>
            <a:srgbClr val="0000FF"/>
          </a:solidFill>
          <a:ln w="12700">
            <a:solidFill>
              <a:srgbClr val="0000FF"/>
            </a:solidFill>
            <a:miter lim="800000"/>
            <a:headEnd/>
            <a:tailEnd/>
          </a:ln>
        </p:spPr>
        <p:txBody>
          <a:bodyPr wrap="none" anchor="ct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endParaRPr lang="en-US" altLang="en-US" sz="1800" b="0" dirty="0">
              <a:cs typeface="Calibri" panose="020F0502020204030204" pitchFamily="34" charset="0"/>
            </a:endParaRPr>
          </a:p>
        </p:txBody>
      </p:sp>
      <p:sp>
        <p:nvSpPr>
          <p:cNvPr id="78860" name="AutoShape 12"/>
          <p:cNvSpPr>
            <a:spLocks noChangeArrowheads="1"/>
          </p:cNvSpPr>
          <p:nvPr/>
        </p:nvSpPr>
        <p:spPr bwMode="auto">
          <a:xfrm>
            <a:off x="6781800" y="4883150"/>
            <a:ext cx="609600" cy="119063"/>
          </a:xfrm>
          <a:prstGeom prst="rightArrow">
            <a:avLst>
              <a:gd name="adj1" fmla="val 50000"/>
              <a:gd name="adj2" fmla="val 145232"/>
            </a:avLst>
          </a:prstGeom>
          <a:solidFill>
            <a:srgbClr val="0000FF"/>
          </a:solidFill>
          <a:ln w="12700">
            <a:solidFill>
              <a:srgbClr val="0000FF"/>
            </a:solidFill>
            <a:miter lim="800000"/>
            <a:headEnd/>
            <a:tailEnd/>
          </a:ln>
        </p:spPr>
        <p:txBody>
          <a:bodyPr wrap="none" anchor="ctr"/>
          <a:lstStyle>
            <a:lvl1pPr>
              <a:spcBef>
                <a:spcPts val="1800"/>
              </a:spcBef>
              <a:buClr>
                <a:srgbClr val="B54A10"/>
              </a:buClr>
              <a:buSzPct val="94000"/>
              <a:buFont typeface="Calibri" panose="020F0502020204030204" pitchFamily="34" charset="0"/>
              <a:buChar char="●"/>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defRPr sz="2200" b="1">
                <a:solidFill>
                  <a:schemeClr val="tx1"/>
                </a:solidFill>
                <a:latin typeface="Calibri" panose="020F0502020204030204" pitchFamily="34" charset="0"/>
              </a:defRPr>
            </a:lvl9pPr>
          </a:lstStyle>
          <a:p>
            <a:pPr eaLnBrk="1" hangingPunct="1">
              <a:spcBef>
                <a:spcPct val="0"/>
              </a:spcBef>
              <a:buClrTx/>
              <a:buSzTx/>
              <a:buFontTx/>
              <a:buNone/>
            </a:pPr>
            <a:endParaRPr lang="en-US" altLang="en-US" sz="1800" b="0" dirty="0">
              <a:cs typeface="Calibri" panose="020F0502020204030204" pitchFamily="34" charset="0"/>
            </a:endParaRPr>
          </a:p>
        </p:txBody>
      </p:sp>
      <p:sp>
        <p:nvSpPr>
          <p:cNvPr id="4" name="Title 3"/>
          <p:cNvSpPr>
            <a:spLocks noGrp="1"/>
          </p:cNvSpPr>
          <p:nvPr>
            <p:ph type="title"/>
          </p:nvPr>
        </p:nvSpPr>
        <p:spPr/>
        <p:txBody>
          <a:bodyPr/>
          <a:lstStyle/>
          <a:p>
            <a:r>
              <a:rPr lang="en-US" dirty="0" smtClean="0"/>
              <a:t>2010 Letter for 2008 Credit</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78864"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4F62C169-97E2-44EE-949B-57E6CDB05459}" type="slidenum">
              <a:rPr lang="en-US" altLang="en-US" smtClean="0">
                <a:cs typeface="Calibri" panose="020F0502020204030204" pitchFamily="34" charset="0"/>
              </a:rPr>
              <a:pPr/>
              <a:t>38</a:t>
            </a:fld>
            <a:endParaRPr lang="en-US" altLang="en-US" dirty="0" smtClean="0">
              <a:cs typeface="Calibri" panose="020F0502020204030204" pitchFamily="34" charset="0"/>
            </a:endParaRPr>
          </a:p>
        </p:txBody>
      </p:sp>
      <p:sp>
        <p:nvSpPr>
          <p:cNvPr id="16" name="5-Point Star 15"/>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FTHC Payback – 2008</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80903"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83EFC5B-D19E-4199-9284-30C1CDC4838E}" type="slidenum">
              <a:rPr lang="en-US" altLang="en-US" smtClean="0">
                <a:cs typeface="Calibri" panose="020F0502020204030204" pitchFamily="34" charset="0"/>
              </a:rPr>
              <a:pPr/>
              <a:t>39</a:t>
            </a:fld>
            <a:endParaRPr lang="en-US" altLang="en-US" dirty="0" smtClean="0">
              <a:cs typeface="Calibri" panose="020F0502020204030204" pitchFamily="34" charset="0"/>
            </a:endParaRPr>
          </a:p>
        </p:txBody>
      </p:sp>
      <p:sp>
        <p:nvSpPr>
          <p:cNvPr id="80899" name="Text Placeholder 8"/>
          <p:cNvSpPr>
            <a:spLocks noGrp="1"/>
          </p:cNvSpPr>
          <p:nvPr>
            <p:ph sz="quarter" idx="12"/>
          </p:nvPr>
        </p:nvSpPr>
        <p:spPr/>
        <p:txBody>
          <a:bodyPr>
            <a:normAutofit fontScale="92500"/>
          </a:bodyPr>
          <a:lstStyle/>
          <a:p>
            <a:r>
              <a:rPr lang="en-US" altLang="en-US" dirty="0" smtClean="0"/>
              <a:t>In TaxSlayer – enter original credit claimed in 2008, amount repaid to date and amount paying with this return – Form 5405, Pt II</a:t>
            </a:r>
          </a:p>
          <a:p>
            <a:r>
              <a:rPr lang="en-US" altLang="en-US" dirty="0" smtClean="0"/>
              <a:t>Also add Note as reminder for next year</a:t>
            </a:r>
            <a:endParaRPr lang="en-US" altLang="en-US" dirty="0" smtClean="0"/>
          </a:p>
        </p:txBody>
      </p:sp>
      <p:pic>
        <p:nvPicPr>
          <p:cNvPr id="80900" name="Picture 2" descr="C:\Program Files (x86)\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59194"/>
            <a:ext cx="1338263" cy="136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Self-employment Tax</a:t>
            </a:r>
            <a:endParaRPr lang="en-US" altLang="en-US" dirty="0" smtClean="0"/>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16389" name="Slide Number Placeholder 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EF53304D-823C-4F4B-A2A8-26FACE7B6297}" type="slidenum">
              <a:rPr lang="en-US" altLang="en-US" smtClean="0">
                <a:cs typeface="Calibri" panose="020F0502020204030204" pitchFamily="34" charset="0"/>
              </a:rPr>
              <a:pPr/>
              <a:t>4</a:t>
            </a:fld>
            <a:endParaRPr lang="en-US" altLang="en-US" dirty="0" smtClean="0">
              <a:cs typeface="Calibri" panose="020F0502020204030204" pitchFamily="34" charset="0"/>
            </a:endParaRPr>
          </a:p>
        </p:txBody>
      </p:sp>
      <p:sp>
        <p:nvSpPr>
          <p:cNvPr id="16387" name="Content Placeholder 2"/>
          <p:cNvSpPr>
            <a:spLocks noGrp="1"/>
          </p:cNvSpPr>
          <p:nvPr>
            <p:ph sz="quarter" idx="12"/>
          </p:nvPr>
        </p:nvSpPr>
        <p:spPr/>
        <p:txBody>
          <a:bodyPr>
            <a:normAutofit fontScale="92500"/>
          </a:bodyPr>
          <a:lstStyle/>
          <a:p>
            <a:r>
              <a:rPr lang="en-US" altLang="en-US" dirty="0" smtClean="0"/>
              <a:t>A tax in addition to the income tax</a:t>
            </a:r>
          </a:p>
          <a:p>
            <a:r>
              <a:rPr lang="en-US" altLang="en-US" dirty="0" smtClean="0"/>
              <a:t>Composed of two elements</a:t>
            </a:r>
          </a:p>
          <a:p>
            <a:pPr lvl="1"/>
            <a:r>
              <a:rPr lang="en-US" altLang="en-US" dirty="0" smtClean="0"/>
              <a:t>Social security</a:t>
            </a:r>
          </a:p>
          <a:p>
            <a:pPr lvl="1"/>
            <a:r>
              <a:rPr lang="en-US" altLang="en-US" dirty="0" smtClean="0"/>
              <a:t>Medicare</a:t>
            </a:r>
          </a:p>
          <a:p>
            <a:r>
              <a:rPr lang="en-US" altLang="en-US" dirty="0" smtClean="0"/>
              <a:t>TaxSlayer does it automatically when data entered on Schedule C </a:t>
            </a:r>
            <a:endParaRPr lang="en-US" alt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Form 5405 in TaxSlayer</a:t>
            </a:r>
            <a:endParaRPr lang="en-US" dirty="0"/>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82956" name="Slide Number Placeholder 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86715C3-927D-4248-A727-FA73396669E3}" type="slidenum">
              <a:rPr lang="en-US" altLang="en-US" smtClean="0">
                <a:cs typeface="Calibri" panose="020F0502020204030204" pitchFamily="34" charset="0"/>
              </a:rPr>
              <a:pPr/>
              <a:t>40</a:t>
            </a:fld>
            <a:endParaRPr lang="en-US" altLang="en-US" dirty="0" smtClean="0">
              <a:cs typeface="Calibri" panose="020F0502020204030204" pitchFamily="34" charset="0"/>
            </a:endParaRPr>
          </a:p>
        </p:txBody>
      </p:sp>
      <p:sp>
        <p:nvSpPr>
          <p:cNvPr id="11" name="5-Point Star 10"/>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pic>
        <p:nvPicPr>
          <p:cNvPr id="9" name="Picture 8"/>
          <p:cNvPicPr>
            <a:picLocks noChangeAspect="1"/>
          </p:cNvPicPr>
          <p:nvPr/>
        </p:nvPicPr>
        <p:blipFill>
          <a:blip r:embed="rId3"/>
          <a:stretch>
            <a:fillRect/>
          </a:stretch>
        </p:blipFill>
        <p:spPr>
          <a:xfrm>
            <a:off x="628650" y="2037432"/>
            <a:ext cx="8286750" cy="3829050"/>
          </a:xfrm>
          <a:prstGeom prst="rect">
            <a:avLst/>
          </a:prstGeom>
        </p:spPr>
      </p:pic>
      <p:sp>
        <p:nvSpPr>
          <p:cNvPr id="16" name="Oval 15"/>
          <p:cNvSpPr/>
          <p:nvPr/>
        </p:nvSpPr>
        <p:spPr>
          <a:xfrm>
            <a:off x="510540" y="3234690"/>
            <a:ext cx="609600" cy="461962"/>
          </a:xfrm>
          <a:prstGeom prst="ellipse">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6477000" y="3581400"/>
            <a:ext cx="2367566" cy="1524000"/>
          </a:xfrm>
          <a:prstGeom prst="roundRect">
            <a:avLst>
              <a:gd name="adj" fmla="val 0"/>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FTHC Payback</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84999"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2BFC4FAD-F28C-4F63-8548-8892B1F6F954}" type="slidenum">
              <a:rPr lang="en-US" altLang="en-US" smtClean="0">
                <a:cs typeface="Calibri" panose="020F0502020204030204" pitchFamily="34" charset="0"/>
              </a:rPr>
              <a:pPr/>
              <a:t>41</a:t>
            </a:fld>
            <a:endParaRPr lang="en-US" altLang="en-US" dirty="0" smtClean="0">
              <a:cs typeface="Calibri" panose="020F0502020204030204" pitchFamily="34" charset="0"/>
            </a:endParaRPr>
          </a:p>
        </p:txBody>
      </p:sp>
      <p:sp>
        <p:nvSpPr>
          <p:cNvPr id="84995" name="Text Placeholder 8"/>
          <p:cNvSpPr>
            <a:spLocks noGrp="1"/>
          </p:cNvSpPr>
          <p:nvPr>
            <p:ph sz="quarter" idx="12"/>
          </p:nvPr>
        </p:nvSpPr>
        <p:spPr/>
        <p:txBody>
          <a:bodyPr/>
          <a:lstStyle/>
          <a:p>
            <a:r>
              <a:rPr lang="en-US" altLang="en-US" dirty="0" smtClean="0"/>
              <a:t>If disposed of home purchased in 2008 or home ceased to be main home, must generally repay balance of un-repaid credit with current tax return</a:t>
            </a:r>
          </a:p>
          <a:p>
            <a:r>
              <a:rPr lang="en-US" altLang="en-US" dirty="0" smtClean="0"/>
              <a:t>Complete Part I of Form 5405</a:t>
            </a:r>
            <a:endParaRPr lang="en-US" altLang="en-US" dirty="0" smtClean="0"/>
          </a:p>
        </p:txBody>
      </p:sp>
      <p:sp>
        <p:nvSpPr>
          <p:cNvPr id="6" name="5-Point Star 5"/>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pic>
        <p:nvPicPr>
          <p:cNvPr id="84997"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152400"/>
            <a:ext cx="1143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5405 in TaxSlayer</a:t>
            </a:r>
          </a:p>
        </p:txBody>
      </p:sp>
      <p:sp>
        <p:nvSpPr>
          <p:cNvPr id="3" name="Footer Placeholder 2"/>
          <p:cNvSpPr>
            <a:spLocks noGrp="1"/>
          </p:cNvSpPr>
          <p:nvPr>
            <p:ph type="ftr" sz="quarter" idx="10"/>
          </p:nvPr>
        </p:nvSpPr>
        <p:spPr/>
        <p:txBody>
          <a:bodyPr/>
          <a:lstStyle/>
          <a:p>
            <a:pPr>
              <a:defRPr/>
            </a:pPr>
            <a:r>
              <a:rPr lang="en-US" dirty="0" smtClean="0"/>
              <a:t>NTTC Training – TY2016</a:t>
            </a:r>
            <a:endParaRPr lang="en-US" dirty="0"/>
          </a:p>
        </p:txBody>
      </p:sp>
      <p:sp>
        <p:nvSpPr>
          <p:cNvPr id="4" name="Slide Number Placeholder 3"/>
          <p:cNvSpPr>
            <a:spLocks noGrp="1"/>
          </p:cNvSpPr>
          <p:nvPr>
            <p:ph type="sldNum" sz="quarter" idx="11"/>
          </p:nvPr>
        </p:nvSpPr>
        <p:spPr/>
        <p:txBody>
          <a:bodyPr/>
          <a:lstStyle/>
          <a:p>
            <a:pPr>
              <a:defRPr/>
            </a:pPr>
            <a:fld id="{17E0A672-F15B-4C60-B366-13AD04918B41}" type="slidenum">
              <a:rPr lang="en-US" altLang="en-US" smtClean="0"/>
              <a:pPr>
                <a:defRPr/>
              </a:pPr>
              <a:t>42</a:t>
            </a:fld>
            <a:endParaRPr lang="en-US" altLang="en-US"/>
          </a:p>
        </p:txBody>
      </p:sp>
      <p:pic>
        <p:nvPicPr>
          <p:cNvPr id="13" name="Content Placeholder 12"/>
          <p:cNvPicPr>
            <a:picLocks noGrp="1" noChangeAspect="1"/>
          </p:cNvPicPr>
          <p:nvPr>
            <p:ph sz="quarter" idx="12"/>
          </p:nvPr>
        </p:nvPicPr>
        <p:blipFill>
          <a:blip r:embed="rId3"/>
          <a:stretch>
            <a:fillRect/>
          </a:stretch>
        </p:blipFill>
        <p:spPr>
          <a:xfrm>
            <a:off x="1061880" y="2743201"/>
            <a:ext cx="6457472" cy="2438400"/>
          </a:xfrm>
          <a:prstGeom prst="rect">
            <a:avLst/>
          </a:prstGeom>
          <a:ln w="31750">
            <a:solidFill>
              <a:srgbClr val="0000FF"/>
            </a:solidFill>
          </a:ln>
        </p:spPr>
      </p:pic>
      <p:sp>
        <p:nvSpPr>
          <p:cNvPr id="14" name="Right Arrow 13"/>
          <p:cNvSpPr/>
          <p:nvPr/>
        </p:nvSpPr>
        <p:spPr>
          <a:xfrm>
            <a:off x="5715000" y="275875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7536942" y="3996613"/>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p:cNvSpPr/>
          <p:nvPr/>
        </p:nvSpPr>
        <p:spPr>
          <a:xfrm>
            <a:off x="7900988" y="100013"/>
            <a:ext cx="1114425" cy="96202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US" dirty="0"/>
          </a:p>
        </p:txBody>
      </p:sp>
    </p:spTree>
    <p:extLst>
      <p:ext uri="{BB962C8B-B14F-4D97-AF65-F5344CB8AC3E}">
        <p14:creationId xmlns:p14="http://schemas.microsoft.com/office/powerpoint/2010/main" val="2746563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5" name="Footer Placeholder 4"/>
          <p:cNvSpPr>
            <a:spLocks noGrp="1"/>
          </p:cNvSpPr>
          <p:nvPr>
            <p:ph type="ftr" sz="quarter" idx="10"/>
          </p:nvPr>
        </p:nvSpPr>
        <p:spPr/>
        <p:txBody>
          <a:bodyPr/>
          <a:lstStyle/>
          <a:p>
            <a:r>
              <a:rPr lang="en-US" dirty="0" smtClean="0"/>
              <a:t>NTTC Training – TY2016</a:t>
            </a:r>
            <a:endParaRPr lang="en-US" dirty="0"/>
          </a:p>
        </p:txBody>
      </p:sp>
      <p:sp>
        <p:nvSpPr>
          <p:cNvPr id="87046" name="Slide Number Placeholder 5"/>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976B344-9767-4108-A3EC-00F6C1DE592A}" type="slidenum">
              <a:rPr lang="en-US" altLang="en-US" smtClean="0">
                <a:cs typeface="Calibri" panose="020F0502020204030204" pitchFamily="34" charset="0"/>
              </a:rPr>
              <a:pPr/>
              <a:t>43</a:t>
            </a:fld>
            <a:endParaRPr lang="en-US" altLang="en-US" dirty="0" smtClean="0">
              <a:cs typeface="Calibri" panose="020F0502020204030204" pitchFamily="34" charset="0"/>
            </a:endParaRPr>
          </a:p>
        </p:txBody>
      </p:sp>
      <p:sp>
        <p:nvSpPr>
          <p:cNvPr id="87043" name="Content Placeholder 2"/>
          <p:cNvSpPr>
            <a:spLocks noGrp="1"/>
          </p:cNvSpPr>
          <p:nvPr>
            <p:ph sz="quarter" idx="12"/>
          </p:nvPr>
        </p:nvSpPr>
        <p:spPr/>
        <p:txBody>
          <a:bodyPr>
            <a:normAutofit fontScale="85000" lnSpcReduction="20000"/>
          </a:bodyPr>
          <a:lstStyle/>
          <a:p>
            <a:r>
              <a:rPr lang="en-US" altLang="en-US" dirty="0" smtClean="0"/>
              <a:t>If home sold to someone not related to taxpayer, repayment limited to gain on sale – Part III of Form 5405</a:t>
            </a:r>
          </a:p>
          <a:p>
            <a:r>
              <a:rPr lang="en-US" altLang="en-US" dirty="0" smtClean="0"/>
              <a:t>If home destroyed or sold through condemnation, and if new main home purchased within two years of event, can continue with annual payments (out of scope) </a:t>
            </a:r>
            <a:endParaRPr lang="en-US" altLang="en-US" dirty="0" smtClean="0"/>
          </a:p>
        </p:txBody>
      </p:sp>
      <p:sp>
        <p:nvSpPr>
          <p:cNvPr id="3" name="5-Point Star 2"/>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Home Sold or No Longer Main Home</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89094"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1D7DF03-A330-44B6-BA71-EE280174259F}" type="slidenum">
              <a:rPr lang="en-US" altLang="en-US" smtClean="0">
                <a:cs typeface="Calibri" panose="020F0502020204030204" pitchFamily="34" charset="0"/>
              </a:rPr>
              <a:pPr/>
              <a:t>44</a:t>
            </a:fld>
            <a:endParaRPr lang="en-US" altLang="en-US" dirty="0" smtClean="0">
              <a:cs typeface="Calibri" panose="020F0502020204030204" pitchFamily="34" charset="0"/>
            </a:endParaRPr>
          </a:p>
        </p:txBody>
      </p:sp>
      <p:sp>
        <p:nvSpPr>
          <p:cNvPr id="9" name="Text Placeholder 8"/>
          <p:cNvSpPr>
            <a:spLocks noGrp="1"/>
          </p:cNvSpPr>
          <p:nvPr>
            <p:ph sz="quarter" idx="12"/>
          </p:nvPr>
        </p:nvSpPr>
        <p:spPr/>
        <p:txBody>
          <a:bodyPr>
            <a:normAutofit fontScale="70000" lnSpcReduction="20000"/>
          </a:bodyPr>
          <a:lstStyle/>
          <a:p>
            <a:r>
              <a:rPr lang="en-US" altLang="en-US" dirty="0" smtClean="0"/>
              <a:t>If taxpayer and spouse claimed the credit on joint return, each must file a separate Form 5405 claiming half the credit (and half of any repayments) to notify IRS of status change</a:t>
            </a:r>
          </a:p>
          <a:p>
            <a:r>
              <a:rPr lang="en-US" altLang="en-US" dirty="0" smtClean="0"/>
              <a:t>If taxpayer claimed the credit on joint return for 2008, but spouse died, enter half of credit (and half of any repayments) </a:t>
            </a:r>
          </a:p>
          <a:p>
            <a:pPr lvl="1"/>
            <a:r>
              <a:rPr lang="en-US" altLang="en-US" dirty="0" smtClean="0"/>
              <a:t>The remaining half (deceased spouse’s half) does not have to be repaid</a:t>
            </a:r>
          </a:p>
          <a:p>
            <a:endParaRPr lang="en-US" altLang="en-US" dirty="0" smtClean="0"/>
          </a:p>
          <a:p>
            <a:endParaRPr lang="en-US" altLang="en-US" dirty="0" smtClean="0"/>
          </a:p>
        </p:txBody>
      </p:sp>
      <p:sp>
        <p:nvSpPr>
          <p:cNvPr id="4" name="5-Point Star 3"/>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Ceases to be Main Home</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91142"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E59D934-EEDB-4FD4-830B-35BD8C528FA1}" type="slidenum">
              <a:rPr lang="en-US" altLang="en-US" smtClean="0">
                <a:cs typeface="Calibri" panose="020F0502020204030204" pitchFamily="34" charset="0"/>
              </a:rPr>
              <a:pPr/>
              <a:t>45</a:t>
            </a:fld>
            <a:endParaRPr lang="en-US" altLang="en-US" dirty="0" smtClean="0">
              <a:cs typeface="Calibri" panose="020F0502020204030204" pitchFamily="34" charset="0"/>
            </a:endParaRPr>
          </a:p>
        </p:txBody>
      </p:sp>
      <p:sp>
        <p:nvSpPr>
          <p:cNvPr id="91139" name="Content Placeholder 2"/>
          <p:cNvSpPr>
            <a:spLocks noGrp="1"/>
          </p:cNvSpPr>
          <p:nvPr>
            <p:ph sz="quarter" idx="12"/>
          </p:nvPr>
        </p:nvSpPr>
        <p:spPr/>
        <p:txBody>
          <a:bodyPr/>
          <a:lstStyle/>
          <a:p>
            <a:r>
              <a:rPr lang="en-US" altLang="en-US" dirty="0" smtClean="0"/>
              <a:t>Conversion to rental property; condemnation; foreclosure – Out of Scope</a:t>
            </a:r>
          </a:p>
          <a:p>
            <a:r>
              <a:rPr lang="en-US" altLang="en-US" dirty="0" smtClean="0"/>
              <a:t>See the general instructions for Form 5405 for additional repayment information</a:t>
            </a:r>
          </a:p>
          <a:p>
            <a:endParaRPr lang="en-US" altLang="en-US" dirty="0" smtClean="0"/>
          </a:p>
        </p:txBody>
      </p:sp>
      <p:sp>
        <p:nvSpPr>
          <p:cNvPr id="6" name="5-Point Star 5"/>
          <p:cNvSpPr/>
          <p:nvPr/>
        </p:nvSpPr>
        <p:spPr>
          <a:xfrm>
            <a:off x="8229600" y="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Quality Review</a:t>
            </a:r>
            <a:endParaRPr lang="en-US" altLang="en-US" dirty="0" smtClean="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93189"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0655BC-12A1-4E81-BEAF-E59C4CA8F668}" type="slidenum">
              <a:rPr lang="en-US" altLang="en-US" smtClean="0">
                <a:cs typeface="Calibri" panose="020F0502020204030204" pitchFamily="34" charset="0"/>
              </a:rPr>
              <a:pPr/>
              <a:t>46</a:t>
            </a:fld>
            <a:endParaRPr lang="en-US" altLang="en-US" dirty="0" smtClean="0">
              <a:cs typeface="Calibri" panose="020F0502020204030204" pitchFamily="34" charset="0"/>
            </a:endParaRPr>
          </a:p>
        </p:txBody>
      </p:sp>
      <p:sp>
        <p:nvSpPr>
          <p:cNvPr id="93187" name="Content Placeholder 2"/>
          <p:cNvSpPr>
            <a:spLocks noGrp="1"/>
          </p:cNvSpPr>
          <p:nvPr>
            <p:ph sz="quarter" idx="12"/>
          </p:nvPr>
        </p:nvSpPr>
        <p:spPr/>
        <p:txBody>
          <a:bodyPr/>
          <a:lstStyle/>
          <a:p>
            <a:r>
              <a:rPr lang="en-US" altLang="en-US" dirty="0" smtClean="0"/>
              <a:t>Self-Employment Tax </a:t>
            </a:r>
          </a:p>
          <a:p>
            <a:pPr lvl="1"/>
            <a:r>
              <a:rPr lang="en-US" altLang="en-US" dirty="0" smtClean="0"/>
              <a:t>Is the correct amount of self-employment tax shown on 1040 Page 2</a:t>
            </a:r>
          </a:p>
          <a:p>
            <a:pPr lvl="1"/>
            <a:r>
              <a:rPr lang="en-US" altLang="en-US" dirty="0" smtClean="0"/>
              <a:t>Is ½ of the tax deducted on 1040 Page 1</a:t>
            </a:r>
          </a:p>
          <a:p>
            <a:endParaRPr lang="en-US" altLang="en-US" dirty="0" smtClean="0"/>
          </a:p>
        </p:txBody>
      </p:sp>
      <p:pic>
        <p:nvPicPr>
          <p:cNvPr id="93190" name="Picture 4" descr="C:\Users\McHugh\AppData\Local\Microsoft\Windows\Temporary Internet Files\Content.IE5\B5UKARFG\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28600"/>
            <a:ext cx="2043113"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Review</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95238"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CCCD7AF-F23F-4222-B087-DB6D96E46BE8}" type="slidenum">
              <a:rPr lang="en-US" altLang="en-US" smtClean="0">
                <a:cs typeface="Calibri" panose="020F0502020204030204" pitchFamily="34" charset="0"/>
              </a:rPr>
              <a:pPr/>
              <a:t>47</a:t>
            </a:fld>
            <a:endParaRPr lang="en-US" altLang="en-US" dirty="0" smtClean="0">
              <a:cs typeface="Calibri" panose="020F0502020204030204" pitchFamily="34" charset="0"/>
            </a:endParaRPr>
          </a:p>
        </p:txBody>
      </p:sp>
      <p:sp>
        <p:nvSpPr>
          <p:cNvPr id="95235" name="Content Placeholder 2"/>
          <p:cNvSpPr>
            <a:spLocks noGrp="1"/>
          </p:cNvSpPr>
          <p:nvPr>
            <p:ph sz="quarter" idx="12"/>
          </p:nvPr>
        </p:nvSpPr>
        <p:spPr/>
        <p:txBody>
          <a:bodyPr>
            <a:normAutofit fontScale="92500" lnSpcReduction="10000"/>
          </a:bodyPr>
          <a:lstStyle/>
          <a:p>
            <a:r>
              <a:rPr lang="en-US" altLang="en-US" dirty="0" smtClean="0"/>
              <a:t>Early Withdrawal Penalty</a:t>
            </a:r>
          </a:p>
          <a:p>
            <a:pPr lvl="1"/>
            <a:r>
              <a:rPr lang="en-US" altLang="en-US" dirty="0" smtClean="0"/>
              <a:t>Verify Form 5329 not applicable if not used</a:t>
            </a:r>
          </a:p>
          <a:p>
            <a:pPr lvl="1"/>
            <a:r>
              <a:rPr lang="en-US" altLang="en-US" dirty="0" smtClean="0"/>
              <a:t>Verify Form 5329 if used</a:t>
            </a:r>
          </a:p>
          <a:p>
            <a:r>
              <a:rPr lang="en-US" altLang="en-US" dirty="0" smtClean="0"/>
              <a:t>Verify First Time Homebuyers Credit if applicable – read instructions carefully</a:t>
            </a:r>
            <a:endParaRPr lang="en-US" altLang="en-US" dirty="0" smtClean="0"/>
          </a:p>
        </p:txBody>
      </p:sp>
      <p:pic>
        <p:nvPicPr>
          <p:cNvPr id="95236" name="Picture 4" descr="C:\Users\McHugh\AppData\Local\Microsoft\Windows\Temporary Internet Files\Content.IE5\B5UKARFG\MC90024040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28600"/>
            <a:ext cx="2043113"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Taxpayer Summary</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97286"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895D111B-BDB0-43E7-9105-F3E8744DD729}" type="slidenum">
              <a:rPr lang="en-US" altLang="en-US" smtClean="0">
                <a:cs typeface="Calibri" panose="020F0502020204030204" pitchFamily="34" charset="0"/>
              </a:rPr>
              <a:pPr/>
              <a:t>48</a:t>
            </a:fld>
            <a:endParaRPr lang="en-US" altLang="en-US" dirty="0" smtClean="0">
              <a:cs typeface="Calibri" panose="020F0502020204030204" pitchFamily="34" charset="0"/>
            </a:endParaRPr>
          </a:p>
        </p:txBody>
      </p:sp>
      <p:sp>
        <p:nvSpPr>
          <p:cNvPr id="97283" name="Content Placeholder 2"/>
          <p:cNvSpPr>
            <a:spLocks noGrp="1"/>
          </p:cNvSpPr>
          <p:nvPr>
            <p:ph sz="quarter" idx="12"/>
          </p:nvPr>
        </p:nvSpPr>
        <p:spPr/>
        <p:txBody>
          <a:bodyPr/>
          <a:lstStyle/>
          <a:p>
            <a:r>
              <a:rPr lang="en-US" altLang="en-US" dirty="0" smtClean="0"/>
              <a:t>Explain any additional tax</a:t>
            </a:r>
          </a:p>
          <a:p>
            <a:pPr lvl="1"/>
            <a:r>
              <a:rPr lang="en-US" altLang="en-US" dirty="0" smtClean="0"/>
              <a:t>Type</a:t>
            </a:r>
          </a:p>
          <a:p>
            <a:pPr lvl="1"/>
            <a:r>
              <a:rPr lang="en-US" altLang="en-US" dirty="0" smtClean="0"/>
              <a:t>Amount</a:t>
            </a:r>
          </a:p>
          <a:p>
            <a:pPr lvl="1"/>
            <a:r>
              <a:rPr lang="en-US" altLang="en-US" dirty="0" smtClean="0"/>
              <a:t>Why</a:t>
            </a:r>
            <a:endParaRPr lang="en-US" altLang="en-US" dirty="0" smtClean="0"/>
          </a:p>
        </p:txBody>
      </p:sp>
      <p:pic>
        <p:nvPicPr>
          <p:cNvPr id="97284" name="Picture 4" descr="C:\Users\McHugh\AppData\Local\Microsoft\Windows\Temporary Internet Files\Content.IE5\U0SQQM5R\MC9002953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0400" y="304800"/>
            <a:ext cx="18288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Other Taxes</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99335" name="Slide Number Placeholder 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0967E90-3B37-4120-B9D4-1D88B3BDB4CB}" type="slidenum">
              <a:rPr lang="en-US" altLang="en-US" smtClean="0">
                <a:cs typeface="Calibri" panose="020F0502020204030204" pitchFamily="34" charset="0"/>
              </a:rPr>
              <a:pPr/>
              <a:t>49</a:t>
            </a:fld>
            <a:endParaRPr lang="en-US" altLang="en-US" dirty="0" smtClean="0">
              <a:cs typeface="Calibri" panose="020F0502020204030204" pitchFamily="34" charset="0"/>
            </a:endParaRPr>
          </a:p>
        </p:txBody>
      </p:sp>
      <p:sp>
        <p:nvSpPr>
          <p:cNvPr id="99332" name="Text Box 3"/>
          <p:cNvSpPr txBox="1">
            <a:spLocks noChangeArrowheads="1"/>
          </p:cNvSpPr>
          <p:nvPr/>
        </p:nvSpPr>
        <p:spPr bwMode="auto">
          <a:xfrm>
            <a:off x="762000" y="1949450"/>
            <a:ext cx="3886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lIns="182880" tIns="182880" rIns="182880" bIns="182880" anchor="ctr">
            <a:spAutoFit/>
          </a:bodyPr>
          <a:lstStyle>
            <a:lvl1pPr>
              <a:spcBef>
                <a:spcPts val="1800"/>
              </a:spcBef>
              <a:buClr>
                <a:srgbClr val="B54A10"/>
              </a:buClr>
              <a:buSzPct val="94000"/>
              <a:buFont typeface="Calibri" panose="020F0502020204030204" pitchFamily="34" charset="0"/>
              <a:buChar char="●"/>
              <a:tabLst>
                <a:tab pos="2979738" algn="r"/>
                <a:tab pos="3263900" algn="l"/>
              </a:tabLst>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tabLst>
                <a:tab pos="2979738" algn="r"/>
                <a:tab pos="3263900" algn="l"/>
              </a:tabLst>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tabLst>
                <a:tab pos="2979738" algn="r"/>
                <a:tab pos="3263900" algn="l"/>
              </a:tabLst>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tabLst>
                <a:tab pos="2979738" algn="r"/>
                <a:tab pos="3263900" algn="l"/>
              </a:tabLst>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9pPr>
          </a:lstStyle>
          <a:p>
            <a:pPr algn="ctr">
              <a:lnSpc>
                <a:spcPct val="120000"/>
              </a:lnSpc>
              <a:spcBef>
                <a:spcPct val="0"/>
              </a:spcBef>
              <a:buClrTx/>
              <a:buSzTx/>
              <a:buFontTx/>
              <a:buNone/>
            </a:pPr>
            <a:r>
              <a:rPr lang="en-US" altLang="en-US" sz="3600" dirty="0">
                <a:solidFill>
                  <a:srgbClr val="000099"/>
                </a:solidFill>
                <a:ea typeface="MS PGothic" panose="020B0600070205080204" pitchFamily="34" charset="-128"/>
                <a:cs typeface="Calibri" panose="020F0502020204030204" pitchFamily="34" charset="0"/>
              </a:rPr>
              <a:t>Questions?</a:t>
            </a:r>
          </a:p>
        </p:txBody>
      </p:sp>
      <p:sp>
        <p:nvSpPr>
          <p:cNvPr id="99333" name="Text Box 3"/>
          <p:cNvSpPr txBox="1">
            <a:spLocks noChangeArrowheads="1"/>
          </p:cNvSpPr>
          <p:nvPr/>
        </p:nvSpPr>
        <p:spPr bwMode="auto">
          <a:xfrm>
            <a:off x="2590800" y="4340225"/>
            <a:ext cx="39624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cmpd="thickThin">
                <a:solidFill>
                  <a:srgbClr val="000000"/>
                </a:solidFill>
                <a:miter lim="800000"/>
                <a:headEnd/>
                <a:tailEnd/>
              </a14:hiddenLine>
            </a:ext>
          </a:extLst>
        </p:spPr>
        <p:txBody>
          <a:bodyPr lIns="182880" tIns="182880" rIns="182880" bIns="182880" anchor="ctr">
            <a:spAutoFit/>
          </a:bodyPr>
          <a:lstStyle>
            <a:lvl1pPr>
              <a:spcBef>
                <a:spcPts val="1800"/>
              </a:spcBef>
              <a:buClr>
                <a:srgbClr val="B54A10"/>
              </a:buClr>
              <a:buSzPct val="94000"/>
              <a:buFont typeface="Calibri" panose="020F0502020204030204" pitchFamily="34" charset="0"/>
              <a:buChar char="●"/>
              <a:tabLst>
                <a:tab pos="2979738" algn="r"/>
                <a:tab pos="3263900" algn="l"/>
              </a:tabLst>
              <a:defRPr sz="3200" b="1">
                <a:solidFill>
                  <a:schemeClr val="tx1"/>
                </a:solidFill>
                <a:latin typeface="Calibri" panose="020F0502020204030204" pitchFamily="34" charset="0"/>
              </a:defRPr>
            </a:lvl1pPr>
            <a:lvl2pPr marL="742950" indent="-285750">
              <a:spcBef>
                <a:spcPts val="1200"/>
              </a:spcBef>
              <a:buClr>
                <a:srgbClr val="105766"/>
              </a:buClr>
              <a:buSzPct val="63000"/>
              <a:buFont typeface="Wingdings" panose="05000000000000000000" pitchFamily="2" charset="2"/>
              <a:buChar char=""/>
              <a:tabLst>
                <a:tab pos="2979738" algn="r"/>
                <a:tab pos="3263900" algn="l"/>
              </a:tabLst>
              <a:defRPr sz="3000" b="1">
                <a:solidFill>
                  <a:schemeClr val="tx1"/>
                </a:solidFill>
                <a:latin typeface="Calibri" panose="020F0502020204030204" pitchFamily="34" charset="0"/>
              </a:defRPr>
            </a:lvl2pPr>
            <a:lvl3pPr marL="1143000" indent="-228600">
              <a:spcBef>
                <a:spcPct val="20000"/>
              </a:spcBef>
              <a:buClr>
                <a:srgbClr val="3F1E25"/>
              </a:buClr>
              <a:buSzPct val="70000"/>
              <a:buFont typeface="Wingdings" panose="05000000000000000000" pitchFamily="2" charset="2"/>
              <a:buChar char=""/>
              <a:tabLst>
                <a:tab pos="2979738" algn="r"/>
                <a:tab pos="3263900" algn="l"/>
              </a:tabLst>
              <a:defRPr sz="2800" b="1">
                <a:solidFill>
                  <a:schemeClr val="tx1"/>
                </a:solidFill>
                <a:latin typeface="Calibri" panose="020F0502020204030204" pitchFamily="34" charset="0"/>
              </a:defRPr>
            </a:lvl3pPr>
            <a:lvl4pPr marL="1600200" indent="-228600">
              <a:spcBef>
                <a:spcPct val="20000"/>
              </a:spcBef>
              <a:buClr>
                <a:srgbClr val="39639D"/>
              </a:buClr>
              <a:buSzPct val="90000"/>
              <a:buFont typeface="Calibri" panose="020F0502020204030204" pitchFamily="34" charset="0"/>
              <a:buChar char="●"/>
              <a:tabLst>
                <a:tab pos="2979738" algn="r"/>
                <a:tab pos="3263900" algn="l"/>
              </a:tabLst>
              <a:defRPr sz="2400" b="1">
                <a:solidFill>
                  <a:schemeClr val="tx1"/>
                </a:solidFill>
                <a:latin typeface="Calibri" panose="020F0502020204030204" pitchFamily="34" charset="0"/>
              </a:defRPr>
            </a:lvl4pPr>
            <a:lvl5pPr marL="2057400" indent="-228600">
              <a:spcBef>
                <a:spcPct val="20000"/>
              </a:spcBef>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474B78"/>
              </a:buClr>
              <a:buFont typeface="Arial" panose="020B0604020202020204" pitchFamily="34" charset="0"/>
              <a:buChar char="•"/>
              <a:tabLst>
                <a:tab pos="2979738" algn="r"/>
                <a:tab pos="3263900" algn="l"/>
              </a:tabLst>
              <a:defRPr sz="2200" b="1">
                <a:solidFill>
                  <a:schemeClr val="tx1"/>
                </a:solidFill>
                <a:latin typeface="Calibri" panose="020F0502020204030204" pitchFamily="34" charset="0"/>
              </a:defRPr>
            </a:lvl9pPr>
          </a:lstStyle>
          <a:p>
            <a:pPr algn="ctr">
              <a:lnSpc>
                <a:spcPct val="120000"/>
              </a:lnSpc>
              <a:spcBef>
                <a:spcPct val="0"/>
              </a:spcBef>
              <a:buClrTx/>
              <a:buSzTx/>
              <a:buFontTx/>
              <a:buNone/>
            </a:pPr>
            <a:r>
              <a:rPr lang="en-US" altLang="en-US" dirty="0">
                <a:solidFill>
                  <a:srgbClr val="000099"/>
                </a:solidFill>
                <a:ea typeface="MS PGothic" panose="020B0600070205080204" pitchFamily="34" charset="-128"/>
                <a:cs typeface="Calibri" panose="020F0502020204030204" pitchFamily="34" charset="0"/>
              </a:rPr>
              <a:t>Comments?</a:t>
            </a:r>
          </a:p>
        </p:txBody>
      </p:sp>
      <p:pic>
        <p:nvPicPr>
          <p:cNvPr id="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81687" y="2686298"/>
            <a:ext cx="1343025" cy="140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Self-employment Tax</a:t>
            </a:r>
            <a:endParaRPr lang="en-US" dirty="0"/>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18438" name="Slide Number Placeholder 3"/>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2891FFF-F0C3-479B-8792-BD3EDA133FBB}" type="slidenum">
              <a:rPr lang="en-US" altLang="en-US" smtClean="0">
                <a:cs typeface="Calibri" panose="020F0502020204030204" pitchFamily="34" charset="0"/>
              </a:rPr>
              <a:pPr/>
              <a:t>5</a:t>
            </a:fld>
            <a:endParaRPr lang="en-US" altLang="en-US" dirty="0" smtClean="0">
              <a:cs typeface="Calibri" panose="020F0502020204030204" pitchFamily="34" charset="0"/>
            </a:endParaRPr>
          </a:p>
        </p:txBody>
      </p:sp>
      <p:sp>
        <p:nvSpPr>
          <p:cNvPr id="18435" name="Content Placeholder 2"/>
          <p:cNvSpPr>
            <a:spLocks noGrp="1"/>
          </p:cNvSpPr>
          <p:nvPr>
            <p:ph sz="quarter" idx="12"/>
          </p:nvPr>
        </p:nvSpPr>
        <p:spPr/>
        <p:txBody>
          <a:bodyPr>
            <a:normAutofit fontScale="85000" lnSpcReduction="10000"/>
          </a:bodyPr>
          <a:lstStyle/>
          <a:p>
            <a:r>
              <a:rPr lang="en-US" altLang="en-US" dirty="0" smtClean="0"/>
              <a:t>Applies if net income from self-employment is </a:t>
            </a:r>
            <a:r>
              <a:rPr lang="en-US" altLang="en-US" u="sng" dirty="0" smtClean="0"/>
              <a:t>$400 or more</a:t>
            </a:r>
          </a:p>
          <a:p>
            <a:r>
              <a:rPr lang="en-US" altLang="en-US" dirty="0" smtClean="0"/>
              <a:t>Does not apply to a Notary Public</a:t>
            </a:r>
          </a:p>
          <a:p>
            <a:r>
              <a:rPr lang="en-US" altLang="en-US" dirty="0" smtClean="0"/>
              <a:t>Does not apply to statutory employee (already withheld on W-2)</a:t>
            </a:r>
          </a:p>
          <a:p>
            <a:r>
              <a:rPr lang="en-US" altLang="en-US" dirty="0" smtClean="0"/>
              <a:t>Special rules for ministers or church workers – </a:t>
            </a:r>
            <a:r>
              <a:rPr lang="en-US" altLang="en-US" dirty="0" smtClean="0">
                <a:solidFill>
                  <a:srgbClr val="FF0000"/>
                </a:solidFill>
              </a:rPr>
              <a:t>out of scope</a:t>
            </a:r>
          </a:p>
        </p:txBody>
      </p:sp>
      <p:pic>
        <p:nvPicPr>
          <p:cNvPr id="18436" name="Picture 4" descr="j030084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8075" y="152400"/>
            <a:ext cx="1381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Self-employment Tax</a:t>
            </a:r>
          </a:p>
        </p:txBody>
      </p:sp>
      <p:sp>
        <p:nvSpPr>
          <p:cNvPr id="2" name="Footer Placeholder 1"/>
          <p:cNvSpPr>
            <a:spLocks noGrp="1"/>
          </p:cNvSpPr>
          <p:nvPr>
            <p:ph type="ftr" sz="quarter" idx="10"/>
          </p:nvPr>
        </p:nvSpPr>
        <p:spPr/>
        <p:txBody>
          <a:bodyPr/>
          <a:lstStyle/>
          <a:p>
            <a:r>
              <a:rPr lang="en-US" dirty="0" smtClean="0"/>
              <a:t>NTTC Training – TY2016</a:t>
            </a:r>
            <a:endParaRPr lang="en-US" dirty="0"/>
          </a:p>
        </p:txBody>
      </p:sp>
      <p:sp>
        <p:nvSpPr>
          <p:cNvPr id="22533" name="Slide Number Placeholder 2"/>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50FE5A3D-E078-4810-AF2A-0AB9BE47247A}" type="slidenum">
              <a:rPr lang="en-US" altLang="en-US" smtClean="0">
                <a:cs typeface="Calibri" panose="020F0502020204030204" pitchFamily="34" charset="0"/>
              </a:rPr>
              <a:pPr/>
              <a:t>6</a:t>
            </a:fld>
            <a:endParaRPr lang="en-US" altLang="en-US" dirty="0" smtClean="0">
              <a:cs typeface="Calibri" panose="020F0502020204030204" pitchFamily="34" charset="0"/>
            </a:endParaRPr>
          </a:p>
        </p:txBody>
      </p:sp>
      <p:sp>
        <p:nvSpPr>
          <p:cNvPr id="68611" name="Rectangle 3"/>
          <p:cNvSpPr>
            <a:spLocks noGrp="1" noChangeArrowheads="1"/>
          </p:cNvSpPr>
          <p:nvPr>
            <p:ph sz="quarter" idx="12"/>
          </p:nvPr>
        </p:nvSpPr>
        <p:spPr/>
        <p:txBody>
          <a:bodyPr>
            <a:normAutofit fontScale="92500" lnSpcReduction="20000"/>
          </a:bodyPr>
          <a:lstStyle/>
          <a:p>
            <a:pPr>
              <a:tabLst>
                <a:tab pos="5715000" algn="dec"/>
              </a:tabLst>
            </a:pPr>
            <a:r>
              <a:rPr lang="en-US" altLang="en-US" dirty="0" smtClean="0"/>
              <a:t>Social Security portion 	6.20%</a:t>
            </a:r>
          </a:p>
          <a:p>
            <a:pPr marL="0" indent="0">
              <a:buNone/>
              <a:tabLst>
                <a:tab pos="5715000" algn="dec"/>
              </a:tabLst>
            </a:pPr>
            <a:r>
              <a:rPr lang="en-US" altLang="en-US" dirty="0" smtClean="0"/>
              <a:t> + Medicare portion 	1.45%</a:t>
            </a:r>
          </a:p>
          <a:p>
            <a:pPr marL="0" indent="0">
              <a:buNone/>
              <a:tabLst>
                <a:tab pos="5715000" algn="dec"/>
              </a:tabLst>
            </a:pPr>
            <a:r>
              <a:rPr lang="en-US" altLang="en-US" dirty="0" smtClean="0"/>
              <a:t>                                             = 	7.65%</a:t>
            </a:r>
          </a:p>
          <a:p>
            <a:pPr marL="0" indent="0">
              <a:buNone/>
              <a:tabLst>
                <a:tab pos="5715000" algn="dec"/>
              </a:tabLst>
            </a:pPr>
            <a:r>
              <a:rPr lang="en-US" altLang="en-US" dirty="0" smtClean="0"/>
              <a:t>                                       x 2 = 	15.30%</a:t>
            </a:r>
          </a:p>
          <a:p>
            <a:r>
              <a:rPr lang="en-US" altLang="en-US" dirty="0" smtClean="0"/>
              <a:t>Both employer and employee portions paid by self-employed person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Self-employment Tax</a:t>
            </a:r>
          </a:p>
        </p:txBody>
      </p:sp>
      <p:sp>
        <p:nvSpPr>
          <p:cNvPr id="3" name="Footer Placeholder 2"/>
          <p:cNvSpPr>
            <a:spLocks noGrp="1"/>
          </p:cNvSpPr>
          <p:nvPr>
            <p:ph type="ftr" sz="quarter" idx="10"/>
          </p:nvPr>
        </p:nvSpPr>
        <p:spPr/>
        <p:txBody>
          <a:bodyPr/>
          <a:lstStyle/>
          <a:p>
            <a:r>
              <a:rPr lang="en-US" dirty="0" smtClean="0"/>
              <a:t>NTTC Training – TY2016</a:t>
            </a:r>
            <a:endParaRPr lang="en-US" dirty="0"/>
          </a:p>
        </p:txBody>
      </p:sp>
      <p:sp>
        <p:nvSpPr>
          <p:cNvPr id="20490"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DB289844-23B7-40AA-9F03-7F2750ABB259}" type="slidenum">
              <a:rPr lang="en-US" altLang="en-US" smtClean="0">
                <a:cs typeface="Calibri" panose="020F0502020204030204" pitchFamily="34" charset="0"/>
              </a:rPr>
              <a:pPr/>
              <a:t>7</a:t>
            </a:fld>
            <a:endParaRPr lang="en-US" altLang="en-US" dirty="0" smtClean="0">
              <a:cs typeface="Calibri" panose="020F0502020204030204" pitchFamily="34" charset="0"/>
            </a:endParaRPr>
          </a:p>
        </p:txBody>
      </p:sp>
      <p:sp>
        <p:nvSpPr>
          <p:cNvPr id="20483" name="Content Placeholder 2"/>
          <p:cNvSpPr>
            <a:spLocks noGrp="1"/>
          </p:cNvSpPr>
          <p:nvPr>
            <p:ph sz="quarter" idx="12"/>
          </p:nvPr>
        </p:nvSpPr>
        <p:spPr/>
        <p:txBody>
          <a:bodyPr/>
          <a:lstStyle/>
          <a:p>
            <a:r>
              <a:rPr lang="en-US" altLang="en-US" dirty="0" smtClean="0"/>
              <a:t>The additional tax shows up on 1040 Page 2</a:t>
            </a:r>
          </a:p>
          <a:p>
            <a:endParaRPr lang="en-US" altLang="en-US" dirty="0" smtClean="0"/>
          </a:p>
        </p:txBody>
      </p:sp>
      <p:pic>
        <p:nvPicPr>
          <p:cNvPr id="20484"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950" y="4086101"/>
            <a:ext cx="892810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ounded Rectangle 11"/>
          <p:cNvSpPr/>
          <p:nvPr/>
        </p:nvSpPr>
        <p:spPr>
          <a:xfrm>
            <a:off x="431782" y="4086101"/>
            <a:ext cx="2997217" cy="327025"/>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endParaRPr lang="en-US" altLang="en-US" dirty="0" smtClean="0">
              <a:solidFill>
                <a:srgbClr val="FFFFFF"/>
              </a:solidFill>
              <a:cs typeface="Calibri" panose="020F0502020204030204" pitchFamily="34" charset="0"/>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dirty="0" smtClean="0"/>
              <a:t>Self-employment Tax</a:t>
            </a:r>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24585" name="Slide Number Placeholder 6"/>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AB2CC3AF-DA41-4EE8-AD6C-CFF416C09B1B}" type="slidenum">
              <a:rPr lang="en-US" altLang="en-US" smtClean="0">
                <a:cs typeface="Calibri" panose="020F0502020204030204" pitchFamily="34" charset="0"/>
              </a:rPr>
              <a:pPr/>
              <a:t>8</a:t>
            </a:fld>
            <a:endParaRPr lang="en-US" altLang="en-US" dirty="0" smtClean="0">
              <a:cs typeface="Calibri" panose="020F0502020204030204" pitchFamily="34" charset="0"/>
            </a:endParaRPr>
          </a:p>
        </p:txBody>
      </p:sp>
      <p:sp>
        <p:nvSpPr>
          <p:cNvPr id="68611" name="Rectangle 3"/>
          <p:cNvSpPr>
            <a:spLocks noGrp="1" noChangeArrowheads="1"/>
          </p:cNvSpPr>
          <p:nvPr>
            <p:ph sz="quarter" idx="12"/>
          </p:nvPr>
        </p:nvSpPr>
        <p:spPr/>
        <p:txBody>
          <a:bodyPr>
            <a:normAutofit fontScale="92500" lnSpcReduction="20000"/>
          </a:bodyPr>
          <a:lstStyle/>
          <a:p>
            <a:r>
              <a:rPr lang="en-US" altLang="en-US" dirty="0" smtClean="0"/>
              <a:t>“Employer” part is deductible in computing the self-employment tax</a:t>
            </a:r>
          </a:p>
          <a:p>
            <a:pPr lvl="1">
              <a:tabLst>
                <a:tab pos="6800850" algn="dec"/>
              </a:tabLst>
            </a:pPr>
            <a:r>
              <a:rPr lang="en-US" altLang="en-US" dirty="0" smtClean="0"/>
              <a:t>Profit from business	$10,000</a:t>
            </a:r>
          </a:p>
          <a:p>
            <a:pPr lvl="1">
              <a:tabLst>
                <a:tab pos="6800850" algn="dec"/>
              </a:tabLst>
            </a:pPr>
            <a:r>
              <a:rPr lang="en-US" altLang="en-US" dirty="0" smtClean="0"/>
              <a:t>Employer part (7.65%)	 765</a:t>
            </a:r>
          </a:p>
          <a:p>
            <a:pPr lvl="1">
              <a:tabLst>
                <a:tab pos="6800850" algn="dec"/>
              </a:tabLst>
            </a:pPr>
            <a:r>
              <a:rPr lang="en-US" altLang="en-US" dirty="0" smtClean="0"/>
              <a:t>Net	 $9,235</a:t>
            </a:r>
          </a:p>
          <a:p>
            <a:pPr lvl="1">
              <a:tabLst>
                <a:tab pos="6800850" algn="dec"/>
              </a:tabLst>
            </a:pPr>
            <a:r>
              <a:rPr lang="en-US" altLang="en-US" dirty="0" smtClean="0"/>
              <a:t>Tax rate (combined)               15.3%</a:t>
            </a:r>
          </a:p>
          <a:p>
            <a:pPr lvl="1">
              <a:tabLst>
                <a:tab pos="6800850" algn="dec"/>
              </a:tabLst>
            </a:pPr>
            <a:r>
              <a:rPr lang="en-US" altLang="en-US" dirty="0" smtClean="0"/>
              <a:t>Tax	$1,413</a:t>
            </a:r>
          </a:p>
          <a:p>
            <a:pPr lvl="1">
              <a:tabLst>
                <a:tab pos="6800850" algn="dec"/>
              </a:tabLst>
            </a:pPr>
            <a:r>
              <a:rPr lang="en-US" altLang="en-US" dirty="0" smtClean="0"/>
              <a:t>TaxSlayer does the math on </a:t>
            </a:r>
            <a:r>
              <a:rPr lang="en-US" altLang="en-US" dirty="0" err="1" smtClean="0"/>
              <a:t>Sch</a:t>
            </a:r>
            <a:r>
              <a:rPr lang="en-US" altLang="en-US" dirty="0" smtClean="0"/>
              <a:t> SE!</a:t>
            </a:r>
          </a:p>
        </p:txBody>
      </p:sp>
      <p:cxnSp>
        <p:nvCxnSpPr>
          <p:cNvPr id="3" name="Straight Connector 2"/>
          <p:cNvCxnSpPr/>
          <p:nvPr/>
        </p:nvCxnSpPr>
        <p:spPr>
          <a:xfrm flipH="1">
            <a:off x="6422856" y="3505200"/>
            <a:ext cx="1371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67526" y="5324152"/>
            <a:ext cx="695648" cy="69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r>
              <a:rPr lang="en-US" altLang="en-US" dirty="0" smtClean="0"/>
              <a:t>Self-employment Tax Adjustment</a:t>
            </a:r>
          </a:p>
        </p:txBody>
      </p:sp>
      <p:sp>
        <p:nvSpPr>
          <p:cNvPr id="4" name="Footer Placeholder 3"/>
          <p:cNvSpPr>
            <a:spLocks noGrp="1"/>
          </p:cNvSpPr>
          <p:nvPr>
            <p:ph type="ftr" sz="quarter" idx="10"/>
          </p:nvPr>
        </p:nvSpPr>
        <p:spPr/>
        <p:txBody>
          <a:bodyPr/>
          <a:lstStyle/>
          <a:p>
            <a:r>
              <a:rPr lang="en-US" dirty="0" smtClean="0"/>
              <a:t>NTTC Training – TY2016</a:t>
            </a:r>
            <a:endParaRPr lang="en-US" dirty="0"/>
          </a:p>
        </p:txBody>
      </p:sp>
      <p:sp>
        <p:nvSpPr>
          <p:cNvPr id="26634" name="Slide Number Placeholder 4"/>
          <p:cNvSpPr>
            <a:spLocks noGrp="1"/>
          </p:cNvSpPr>
          <p:nvPr>
            <p:ph type="sldNum" sz="quarter" idx="11"/>
          </p:nvPr>
        </p:nvSpPr>
        <p:spPr/>
        <p:txBody>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A06DCFA-4992-49CC-A026-FE1E47B0395E}" type="slidenum">
              <a:rPr lang="en-US" altLang="en-US" smtClean="0">
                <a:cs typeface="Calibri" panose="020F0502020204030204" pitchFamily="34" charset="0"/>
              </a:rPr>
              <a:pPr/>
              <a:t>9</a:t>
            </a:fld>
            <a:endParaRPr lang="en-US" altLang="en-US" dirty="0" smtClean="0">
              <a:cs typeface="Calibri" panose="020F0502020204030204" pitchFamily="34" charset="0"/>
            </a:endParaRPr>
          </a:p>
        </p:txBody>
      </p:sp>
      <p:sp>
        <p:nvSpPr>
          <p:cNvPr id="2" name="Content Placeholder 1"/>
          <p:cNvSpPr>
            <a:spLocks noGrp="1"/>
          </p:cNvSpPr>
          <p:nvPr>
            <p:ph sz="quarter" idx="12"/>
          </p:nvPr>
        </p:nvSpPr>
        <p:spPr>
          <a:xfrm>
            <a:off x="946453" y="1803482"/>
            <a:ext cx="7543800" cy="3886200"/>
          </a:xfrm>
        </p:spPr>
        <p:txBody>
          <a:bodyPr>
            <a:normAutofit/>
          </a:bodyPr>
          <a:lstStyle/>
          <a:p>
            <a:r>
              <a:rPr lang="en-US" altLang="en-US" dirty="0" smtClean="0"/>
              <a:t>The deductible portion of the tax (the “employer’s” part) – Form 1040 Line 27:</a:t>
            </a:r>
          </a:p>
          <a:p>
            <a:endParaRPr lang="en-US" altLang="en-US" dirty="0" smtClean="0"/>
          </a:p>
          <a:p>
            <a:r>
              <a:rPr lang="en-US" altLang="en-US" dirty="0" smtClean="0"/>
              <a:t>TaxSlayer does it automatically!</a:t>
            </a:r>
          </a:p>
        </p:txBody>
      </p:sp>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45" y="3962400"/>
            <a:ext cx="8713788" cy="381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pic>
        <p:nvPicPr>
          <p:cNvPr id="9"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154489"/>
            <a:ext cx="6889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09320" y="76200"/>
            <a:ext cx="958479" cy="916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 (1)</Template>
  <TotalTime>0</TotalTime>
  <Words>2593</Words>
  <Application>Microsoft Office PowerPoint</Application>
  <PresentationFormat>On-screen Show (4:3)</PresentationFormat>
  <Paragraphs>383</Paragraphs>
  <Slides>49</Slides>
  <Notes>43</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MS PGothic</vt:lpstr>
      <vt:lpstr>Arial</vt:lpstr>
      <vt:lpstr>Calibri</vt:lpstr>
      <vt:lpstr>Verdana</vt:lpstr>
      <vt:lpstr>Wingdings</vt:lpstr>
      <vt:lpstr>NTTC</vt:lpstr>
      <vt:lpstr>Other Taxes</vt:lpstr>
      <vt:lpstr>Other Taxes</vt:lpstr>
      <vt:lpstr>Other Taxes in TaxSlayer</vt:lpstr>
      <vt:lpstr>Self-employment Tax</vt:lpstr>
      <vt:lpstr>Self-employment Tax</vt:lpstr>
      <vt:lpstr>Self-employment Tax</vt:lpstr>
      <vt:lpstr>Self-employment Tax</vt:lpstr>
      <vt:lpstr>Self-employment Tax</vt:lpstr>
      <vt:lpstr>Self-employment Tax Adjustment</vt:lpstr>
      <vt:lpstr>Self-employment Taxes</vt:lpstr>
      <vt:lpstr>Tip Income</vt:lpstr>
      <vt:lpstr>Unreported Tip Income</vt:lpstr>
      <vt:lpstr>Unreported Tip Income</vt:lpstr>
      <vt:lpstr>Form 4137 in TaxSlayer</vt:lpstr>
      <vt:lpstr>Tip Income – Self-Employment</vt:lpstr>
      <vt:lpstr>Add’l Tax on Tips</vt:lpstr>
      <vt:lpstr>Additional Tax on  IRAs, etc. </vt:lpstr>
      <vt:lpstr>Additional Tax on IRAs, etc. Form 5329</vt:lpstr>
      <vt:lpstr>Additional Tax on IRAs, etc. Form 5329</vt:lpstr>
      <vt:lpstr>Form 5329 in TaxSlayer</vt:lpstr>
      <vt:lpstr>Form 5329 in TaxSlayer</vt:lpstr>
      <vt:lpstr>Part I: Early Distribution Exception Codes</vt:lpstr>
      <vt:lpstr>Part I: Early Distribution Exception Codes</vt:lpstr>
      <vt:lpstr>Part I: Early Distribution Exception Codes</vt:lpstr>
      <vt:lpstr>Part I: Early Distribution Exception Codes</vt:lpstr>
      <vt:lpstr>Part I: Early IRA Distribution Exception Code 08</vt:lpstr>
      <vt:lpstr>Part I: Early IRA Distribution Exception Code 08 (cont)</vt:lpstr>
      <vt:lpstr>Part I Exercise</vt:lpstr>
      <vt:lpstr>Part I Exercise Answer: $700</vt:lpstr>
      <vt:lpstr>Part IX: Waiver Request for Failure to Take RMD</vt:lpstr>
      <vt:lpstr>Part IX: Waiver Request for Failure to Take RMD</vt:lpstr>
      <vt:lpstr>Waiver Request – Failure to  Take RMD</vt:lpstr>
      <vt:lpstr>Part IX of Form 5329 pg 2</vt:lpstr>
      <vt:lpstr>Part IX of Form 5329 pg 2</vt:lpstr>
      <vt:lpstr>First Time Homebuyers Credit Payback</vt:lpstr>
      <vt:lpstr>Intake/Interview – First Time Homebuyers Credit</vt:lpstr>
      <vt:lpstr>First Time Homebuyers Credit Payback…</vt:lpstr>
      <vt:lpstr>2010 Letter for 2008 Credit</vt:lpstr>
      <vt:lpstr>FTHC Payback – 2008</vt:lpstr>
      <vt:lpstr>Form 5405 in TaxSlayer</vt:lpstr>
      <vt:lpstr>FTHC Payback</vt:lpstr>
      <vt:lpstr>Form 5405 in TaxSlayer</vt:lpstr>
      <vt:lpstr>Exceptions</vt:lpstr>
      <vt:lpstr>Home Sold or No Longer Main Home</vt:lpstr>
      <vt:lpstr>Home Ceases to be Main Home</vt:lpstr>
      <vt:lpstr>Quality Review</vt:lpstr>
      <vt:lpstr>Quality Review</vt:lpstr>
      <vt:lpstr>Taxpayer Summary</vt:lpstr>
      <vt:lpstr>Other Taxes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2013-10-24T01:12:58Z</dcterms:created>
  <dcterms:modified xsi:type="dcterms:W3CDTF">2016-12-17T04:57:26Z</dcterms:modified>
</cp:coreProperties>
</file>